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24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9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23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6.xml" ContentType="application/vnd.openxmlformats-officedocument.presentationml.notesSlide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7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2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64" r:id="rId3"/>
    <p:sldId id="265" r:id="rId4"/>
    <p:sldId id="288" r:id="rId5"/>
    <p:sldId id="298" r:id="rId6"/>
    <p:sldId id="300" r:id="rId7"/>
    <p:sldId id="301" r:id="rId8"/>
    <p:sldId id="302" r:id="rId9"/>
    <p:sldId id="303" r:id="rId10"/>
    <p:sldId id="304" r:id="rId11"/>
    <p:sldId id="305" r:id="rId12"/>
    <p:sldId id="306" r:id="rId13"/>
    <p:sldId id="308" r:id="rId14"/>
    <p:sldId id="309" r:id="rId15"/>
    <p:sldId id="310" r:id="rId16"/>
    <p:sldId id="311" r:id="rId17"/>
    <p:sldId id="307" r:id="rId18"/>
    <p:sldId id="312" r:id="rId19"/>
    <p:sldId id="297" r:id="rId20"/>
    <p:sldId id="281" r:id="rId21"/>
    <p:sldId id="283" r:id="rId22"/>
    <p:sldId id="284" r:id="rId23"/>
    <p:sldId id="285" r:id="rId24"/>
    <p:sldId id="286" r:id="rId25"/>
    <p:sldId id="287" r:id="rId26"/>
    <p:sldId id="289" r:id="rId27"/>
    <p:sldId id="295" r:id="rId28"/>
    <p:sldId id="296" r:id="rId29"/>
    <p:sldId id="299" r:id="rId30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41" autoAdjust="0"/>
    <p:restoredTop sz="83555" autoAdjust="0"/>
  </p:normalViewPr>
  <p:slideViewPr>
    <p:cSldViewPr>
      <p:cViewPr varScale="1">
        <p:scale>
          <a:sx n="82" d="100"/>
          <a:sy n="82" d="100"/>
        </p:scale>
        <p:origin x="1598" y="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38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EFF587-B6C5-4911-9645-19099061FD0D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4D244E-5F64-48F2-ADD7-466BB52047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9737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sz="1200" dirty="0">
                <a:solidFill>
                  <a:schemeClr val="tx1"/>
                </a:solidFill>
              </a:rPr>
              <a:t>Периодические широковещательные рассылки вектора, компонентами которого являются расстояния.</a:t>
            </a:r>
          </a:p>
          <a:p>
            <a:pPr algn="l"/>
            <a:endParaRPr lang="ru-RU" sz="1200" dirty="0">
              <a:solidFill>
                <a:schemeClr val="tx1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4D244E-5F64-48F2-ADD7-466BB520474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1550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4D244E-5F64-48F2-ADD7-466BB5204749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0452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4D244E-5F64-48F2-ADD7-466BB5204749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0452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4D244E-5F64-48F2-ADD7-466BB5204749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0452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solidFill>
                  <a:schemeClr val="tx1"/>
                </a:solidFill>
              </a:rPr>
              <a:t>Все адреса каждого поставщика услуг имеют общую старшую часть — префикс, поэтому маршрутизация на магистралях Интернета может осуществляться на основе префиксов, а не полных адресов сетей. А это значит, что вместо множества записей по числу сетей будет  достаточно поместить одну запись сразу для всех сетей, имеющих общий префикс. Такое агрегирование адресов позволит уменьшить объем таблиц в маршрутизаторах всех уровней, а следовательно, ускорить работу маршрутизаторов и повысить пропускную способность Интернета.</a:t>
            </a:r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4D244E-5F64-48F2-ADD7-466BB5204749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0452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4D244E-5F64-48F2-ADD7-466BB5204749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045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4D244E-5F64-48F2-ADD7-466BB520474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045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4D244E-5F64-48F2-ADD7-466BB520474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045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4D244E-5F64-48F2-ADD7-466BB5204749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0452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Таблица маршрутизатора R2 в сети с масками одинаковой длины.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1. Поиск следующего маршрутизатора для вновь поступившего IP-пакета протокол начинает с того , что извлекает из пакета адрес назначения (обозначим его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IPd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). Затем протокол IP приступает к процедуре просмотра таблицы маршрутизации , также состоящей из двух фаз , как и процедура просмотра таблицы , в которой столбец маски отсутствует.</a:t>
            </a:r>
          </a:p>
          <a:p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2. Первая фаза состоит в поиске специфического маршрута д л я адрес а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IPd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С это й ц е л ь ю</a:t>
            </a:r>
          </a:p>
          <a:p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из каждой записи таблицы , в которой маска имеет значение 255.255.255.255 , извлекается</a:t>
            </a:r>
          </a:p>
          <a:p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адрес назначения и сравнивается с адресом из пакета IPD- ЕСЛИ в какой-либо строке совпадение произошло , то адрес следующего маршрутизатора для данного пакета берется из данной строки.</a:t>
            </a:r>
          </a:p>
          <a:p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3. Вторая фаза в ы п о л н я е т с я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тольк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о в то м случае ,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есл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и в о врем я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перво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й ф а з ы н е произошло совпадения адресов . Она состоит в поиске неспецифического маршрута, о б щ е г о</a:t>
            </a:r>
          </a:p>
          <a:p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дл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я групп ы узлов , к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которо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й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относитс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я и паке т с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адресо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м IP D</a:t>
            </a:r>
          </a:p>
          <a:p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ДЛЯ ЭТОГО средствам и I P</a:t>
            </a:r>
          </a:p>
          <a:p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занов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о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просматриваетс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я таблиц а м а р ш р у т и з а ц и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, п р и ч е м с каждой запись ю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произво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</a:t>
            </a:r>
          </a:p>
          <a:p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дятс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я с л е д у ю щ и е действия :</a:t>
            </a:r>
          </a:p>
          <a:p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1)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маск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а (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обозначи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м е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е</a:t>
            </a:r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М),</a:t>
            </a:r>
          </a:p>
          <a:p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содержащаяс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я в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данно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й записи , «накладывается » н а IP-адрес</a:t>
            </a:r>
          </a:p>
          <a:p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узл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а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назначени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я</a:t>
            </a:r>
          </a:p>
          <a:p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1Рц,</a:t>
            </a:r>
          </a:p>
          <a:p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 з в л е ч е н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ы й и з пакета : IPD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 D 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М;</a:t>
            </a:r>
          </a:p>
          <a:p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2 )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полученно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е в результат е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числ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о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сравниваетс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я с о значением ,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которо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е п о м е щ е н о в пол е</a:t>
            </a:r>
          </a:p>
          <a:p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адрес а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назначени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я то й ж е з а п и с и т а б л и ц ы м а р ш р у т и з а ц и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;</a:t>
            </a:r>
          </a:p>
          <a:p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3 )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есл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и происходи т совпадение ,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протоко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л I P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соответствующи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м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образо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м отмечает эту</a:t>
            </a:r>
          </a:p>
          <a:p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строку, \</a:t>
            </a:r>
          </a:p>
          <a:p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4 )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есл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и просмотрен ы н е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вс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е строки , т о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протоко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л I P аналогичны м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образо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м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просматривае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т</a:t>
            </a:r>
          </a:p>
          <a:p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следующу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ю строку ,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есл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и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вс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е (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включа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я строк у о маршрут е п о умолчанию) , т о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просмот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р</a:t>
            </a:r>
          </a:p>
          <a:p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записе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й заканчивается , и происходи т </a:t>
            </a:r>
            <a:r>
              <a:rPr lang="ru-RU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перехо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д к следующем у шагу .</a:t>
            </a:r>
          </a:p>
          <a:p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4D244E-5F64-48F2-ADD7-466BB5204749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0452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4D244E-5F64-48F2-ADD7-466BB5204749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0452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4D244E-5F64-48F2-ADD7-466BB520474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0452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4D244E-5F64-48F2-ADD7-466BB5204749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0452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4D244E-5F64-48F2-ADD7-466BB5204749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045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684854"/>
          </a:xfrm>
        </p:spPr>
        <p:txBody>
          <a:bodyPr>
            <a:normAutofit fontScale="90000"/>
          </a:bodyPr>
          <a:lstStyle/>
          <a:p>
            <a:r>
              <a:rPr lang="ru-RU" dirty="0"/>
              <a:t>Протоколы Интернета (Сети </a:t>
            </a:r>
            <a:r>
              <a:rPr lang="en-US" dirty="0"/>
              <a:t>II)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720080"/>
            <a:ext cx="9144000" cy="6165304"/>
          </a:xfrm>
        </p:spPr>
        <p:txBody>
          <a:bodyPr>
            <a:normAutofit/>
          </a:bodyPr>
          <a:lstStyle/>
          <a:p>
            <a:pPr algn="l"/>
            <a:r>
              <a:rPr lang="ru-RU" sz="2800" dirty="0">
                <a:solidFill>
                  <a:schemeClr val="tx1"/>
                </a:solidFill>
              </a:rPr>
              <a:t>Солодушкин Святослав Игоревич,</a:t>
            </a:r>
            <a:br>
              <a:rPr lang="ru-RU" sz="2800" dirty="0">
                <a:solidFill>
                  <a:schemeClr val="tx1"/>
                </a:solidFill>
              </a:rPr>
            </a:br>
            <a:r>
              <a:rPr lang="ru-RU" sz="2800" dirty="0">
                <a:solidFill>
                  <a:schemeClr val="tx1"/>
                </a:solidFill>
              </a:rPr>
              <a:t>доцент кафедры вычислительной математики, </a:t>
            </a:r>
            <a:r>
              <a:rPr lang="ru-RU" sz="2800" dirty="0" err="1">
                <a:solidFill>
                  <a:schemeClr val="tx1"/>
                </a:solidFill>
              </a:rPr>
              <a:t>каб</a:t>
            </a:r>
            <a:r>
              <a:rPr lang="ru-RU" sz="2800" dirty="0">
                <a:solidFill>
                  <a:schemeClr val="tx1"/>
                </a:solidFill>
              </a:rPr>
              <a:t>. 613.</a:t>
            </a: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r>
              <a:rPr lang="ru-RU" sz="2800" dirty="0">
                <a:solidFill>
                  <a:schemeClr val="tx1"/>
                </a:solidFill>
              </a:rPr>
              <a:t>Учебный план:</a:t>
            </a:r>
          </a:p>
          <a:p>
            <a:pPr algn="l"/>
            <a:r>
              <a:rPr lang="ru-RU" sz="2800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ru-RU" sz="2800" dirty="0">
                <a:solidFill>
                  <a:schemeClr val="tx1"/>
                </a:solidFill>
              </a:rPr>
              <a:t>одна лекция и одна практика в неделю;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ru-RU" sz="2800" dirty="0">
                <a:solidFill>
                  <a:schemeClr val="tx1"/>
                </a:solidFill>
              </a:rPr>
              <a:t> в конце семестра экзамен в форме НТК;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ru-RU" sz="2800" dirty="0">
                <a:solidFill>
                  <a:schemeClr val="tx1"/>
                </a:solidFill>
              </a:rPr>
              <a:t> в середине семестра коллоквиум.</a:t>
            </a: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r>
              <a:rPr lang="ru-RU" sz="2800" dirty="0">
                <a:solidFill>
                  <a:schemeClr val="tx1"/>
                </a:solidFill>
              </a:rPr>
              <a:t>В течение семестра необходимо сдать задачи.</a:t>
            </a:r>
          </a:p>
        </p:txBody>
      </p:sp>
    </p:spTree>
    <p:extLst>
      <p:ext uri="{BB962C8B-B14F-4D97-AF65-F5344CB8AC3E}">
        <p14:creationId xmlns:p14="http://schemas.microsoft.com/office/powerpoint/2010/main" val="41179645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684854"/>
          </a:xfrm>
        </p:spPr>
        <p:txBody>
          <a:bodyPr>
            <a:normAutofit fontScale="90000"/>
          </a:bodyPr>
          <a:lstStyle/>
          <a:p>
            <a:r>
              <a:rPr lang="ru-RU" dirty="0"/>
              <a:t>Маски переменной длины: разбивка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720080"/>
            <a:ext cx="9144000" cy="6165304"/>
          </a:xfrm>
        </p:spPr>
        <p:txBody>
          <a:bodyPr>
            <a:normAutofit/>
          </a:bodyPr>
          <a:lstStyle/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73"/>
            <a:ext cx="9140577" cy="6850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440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684854"/>
          </a:xfrm>
        </p:spPr>
        <p:txBody>
          <a:bodyPr>
            <a:normAutofit fontScale="90000"/>
          </a:bodyPr>
          <a:lstStyle/>
          <a:p>
            <a:r>
              <a:rPr lang="ru-RU" dirty="0"/>
              <a:t>Маски постоянной длины: схема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720080"/>
            <a:ext cx="9144000" cy="6165304"/>
          </a:xfrm>
        </p:spPr>
        <p:txBody>
          <a:bodyPr>
            <a:normAutofit/>
          </a:bodyPr>
          <a:lstStyle/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1" y="66715"/>
            <a:ext cx="9144000" cy="6746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606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1044894"/>
          </a:xfrm>
        </p:spPr>
        <p:txBody>
          <a:bodyPr>
            <a:normAutofit fontScale="90000"/>
          </a:bodyPr>
          <a:lstStyle/>
          <a:p>
            <a:r>
              <a:rPr lang="ru-RU" dirty="0"/>
              <a:t>Маски переменной длины:</a:t>
            </a:r>
            <a:br>
              <a:rPr lang="ru-RU" dirty="0"/>
            </a:br>
            <a:r>
              <a:rPr lang="ru-RU" dirty="0"/>
              <a:t>таблица маршрутизации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720080"/>
            <a:ext cx="9144000" cy="6165304"/>
          </a:xfrm>
        </p:spPr>
        <p:txBody>
          <a:bodyPr>
            <a:normAutofit/>
          </a:bodyPr>
          <a:lstStyle/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276" y="30597"/>
            <a:ext cx="6948264" cy="5126595"/>
          </a:xfrm>
          <a:prstGeom prst="rect">
            <a:avLst/>
          </a:prstGeom>
        </p:spPr>
      </p:pic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2415142"/>
              </p:ext>
            </p:extLst>
          </p:nvPr>
        </p:nvGraphicFramePr>
        <p:xfrm>
          <a:off x="6539" y="5132784"/>
          <a:ext cx="9137461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71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2372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67540">
                <a:tc>
                  <a:txBody>
                    <a:bodyPr/>
                    <a:lstStyle/>
                    <a:p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129.44.0.0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255.255.128.0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129.44.128.3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129.44.128.1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5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129.44.128.0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255.255.192.0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700" b="1">
                          <a:solidFill>
                            <a:schemeClr val="tx1"/>
                          </a:solidFill>
                        </a:rPr>
                        <a:t>129.44.128.1</a:t>
                      </a:r>
                      <a:endParaRPr lang="ru-RU" sz="1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129.44.128.1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Подключена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75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129.44.192.0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255.255.255.252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129.44.192.1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129.44.192.1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700" b="1">
                          <a:solidFill>
                            <a:schemeClr val="tx1"/>
                          </a:solidFill>
                        </a:rPr>
                        <a:t>Подключена</a:t>
                      </a:r>
                      <a:endParaRPr lang="ru-RU" sz="1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75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129.44.224.0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255.255.224.0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129.44.128.2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129.44.128.1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7540">
                <a:tc>
                  <a:txBody>
                    <a:bodyPr/>
                    <a:lstStyle/>
                    <a:p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0.0.0.0.0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0.0.0.0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129.44.192.2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129.44.192.1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700" b="1" dirty="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51576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557513"/>
          </a:xfrm>
        </p:spPr>
        <p:txBody>
          <a:bodyPr>
            <a:normAutofit fontScale="90000"/>
          </a:bodyPr>
          <a:lstStyle/>
          <a:p>
            <a:r>
              <a:rPr lang="ru-RU" dirty="0"/>
              <a:t>Перекрытие адресных пространств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720080"/>
            <a:ext cx="9144000" cy="6165304"/>
          </a:xfrm>
        </p:spPr>
        <p:txBody>
          <a:bodyPr>
            <a:normAutofit/>
          </a:bodyPr>
          <a:lstStyle/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" y="565355"/>
            <a:ext cx="9144000" cy="6292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1388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557513"/>
          </a:xfrm>
        </p:spPr>
        <p:txBody>
          <a:bodyPr>
            <a:normAutofit fontScale="90000"/>
          </a:bodyPr>
          <a:lstStyle/>
          <a:p>
            <a:r>
              <a:rPr lang="ru-RU" dirty="0"/>
              <a:t>Перекрытие адресных пространств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720080"/>
            <a:ext cx="9144000" cy="6165304"/>
          </a:xfrm>
        </p:spPr>
        <p:txBody>
          <a:bodyPr>
            <a:normAutofit/>
          </a:bodyPr>
          <a:lstStyle/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84" y="-27384"/>
            <a:ext cx="82510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0394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972886"/>
          </a:xfrm>
        </p:spPr>
        <p:txBody>
          <a:bodyPr>
            <a:normAutofit fontScale="90000"/>
          </a:bodyPr>
          <a:lstStyle/>
          <a:p>
            <a:r>
              <a:rPr lang="ru-RU" dirty="0"/>
              <a:t>Перекрытие адресных пространств: разделение блока для клиента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720080"/>
            <a:ext cx="9144000" cy="6165304"/>
          </a:xfrm>
        </p:spPr>
        <p:txBody>
          <a:bodyPr>
            <a:normAutofit/>
          </a:bodyPr>
          <a:lstStyle/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08504" cy="6431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0394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972886"/>
          </a:xfrm>
        </p:spPr>
        <p:txBody>
          <a:bodyPr>
            <a:normAutofit fontScale="90000"/>
          </a:bodyPr>
          <a:lstStyle/>
          <a:p>
            <a:r>
              <a:rPr lang="ru-RU" dirty="0"/>
              <a:t>Перекрытие адресных пространств: итог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720080"/>
            <a:ext cx="9144000" cy="6165304"/>
          </a:xfrm>
        </p:spPr>
        <p:txBody>
          <a:bodyPr>
            <a:normAutofit/>
          </a:bodyPr>
          <a:lstStyle/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4738861"/>
          </a:xfrm>
          <a:prstGeom prst="rect">
            <a:avLst/>
          </a:prstGeom>
        </p:spPr>
      </p:pic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1117197"/>
              </p:ext>
            </p:extLst>
          </p:nvPr>
        </p:nvGraphicFramePr>
        <p:xfrm>
          <a:off x="135745" y="4840560"/>
          <a:ext cx="887251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59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82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15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67540">
                <a:tc gridSpan="5">
                  <a:txBody>
                    <a:bodyPr/>
                    <a:lstStyle/>
                    <a:p>
                      <a:pPr algn="ctr"/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Таблица маршрутизации для 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R2</a:t>
                      </a:r>
                      <a:endParaRPr lang="ru-RU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540">
                <a:tc>
                  <a:txBody>
                    <a:bodyPr/>
                    <a:lstStyle/>
                    <a:p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131.75.8.0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255.255.252.0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31</a:t>
                      </a: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57</a:t>
                      </a: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ru-RU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31</a:t>
                      </a: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57</a:t>
                      </a: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ru-RU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Подключена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75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131.75.9.0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255.255.255.0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31</a:t>
                      </a: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57</a:t>
                      </a: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31</a:t>
                      </a: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57</a:t>
                      </a: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ru-RU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Подключена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75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131.75.9.16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255.255.255.240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US" sz="1800" b="1">
                          <a:solidFill>
                            <a:schemeClr val="tx1"/>
                          </a:solidFill>
                        </a:rPr>
                        <a:t>31</a:t>
                      </a:r>
                      <a:r>
                        <a:rPr lang="ru-RU" sz="1800" b="1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en-US" sz="1800" b="1">
                          <a:solidFill>
                            <a:schemeClr val="tx1"/>
                          </a:solidFill>
                        </a:rPr>
                        <a:t>57</a:t>
                      </a:r>
                      <a:r>
                        <a:rPr lang="ru-RU" sz="1800" b="1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en-US" sz="1800" b="1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ru-RU" sz="1800" b="1">
                          <a:solidFill>
                            <a:schemeClr val="tx1"/>
                          </a:solidFill>
                        </a:rPr>
                        <a:t>.1</a:t>
                      </a:r>
                      <a:endParaRPr lang="ru-RU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31</a:t>
                      </a: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57</a:t>
                      </a: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ru-RU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ru-RU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75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131.75.9.32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255.255.255.252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31</a:t>
                      </a: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57</a:t>
                      </a: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31</a:t>
                      </a: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57</a:t>
                      </a: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ru-RU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ru-RU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516216" y="1919830"/>
            <a:ext cx="2160240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200" dirty="0"/>
              <a:t>131.57.9.29</a:t>
            </a:r>
            <a:endParaRPr lang="ru-RU" sz="3200" dirty="0"/>
          </a:p>
        </p:txBody>
      </p:sp>
      <p:sp>
        <p:nvSpPr>
          <p:cNvPr id="8" name="Овал 7"/>
          <p:cNvSpPr/>
          <p:nvPr/>
        </p:nvSpPr>
        <p:spPr>
          <a:xfrm>
            <a:off x="1115616" y="3284984"/>
            <a:ext cx="2088232" cy="9361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120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684854"/>
          </a:xfrm>
        </p:spPr>
        <p:txBody>
          <a:bodyPr>
            <a:normAutofit fontScale="90000"/>
          </a:bodyPr>
          <a:lstStyle/>
          <a:p>
            <a:r>
              <a:rPr lang="en-US" dirty="0"/>
              <a:t>Classless Inter-Domain Routing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720080"/>
            <a:ext cx="9144000" cy="6165304"/>
          </a:xfrm>
        </p:spPr>
        <p:txBody>
          <a:bodyPr>
            <a:normAutofit/>
          </a:bodyPr>
          <a:lstStyle/>
          <a:p>
            <a:pPr algn="l"/>
            <a:r>
              <a:rPr lang="ru-RU" sz="2800" dirty="0">
                <a:solidFill>
                  <a:schemeClr val="tx1"/>
                </a:solidFill>
              </a:rPr>
              <a:t>Каждому поставщику услуг Интернета назначается непрерывный диапазон IP-адресов.</a:t>
            </a:r>
          </a:p>
          <a:p>
            <a:pPr algn="l"/>
            <a:r>
              <a:rPr lang="ru-RU" sz="2800" dirty="0">
                <a:solidFill>
                  <a:schemeClr val="tx1"/>
                </a:solidFill>
              </a:rPr>
              <a:t>Все адреса каждого поставщика услуг имеют общую старшую часть — префикс, поэтому маршрутизация на магистралях Интернета может осуществляться на основе префиксов, а не полных адресов сетей.</a:t>
            </a:r>
          </a:p>
          <a:p>
            <a:pPr algn="l"/>
            <a:r>
              <a:rPr lang="ru-RU" sz="2800" dirty="0">
                <a:solidFill>
                  <a:schemeClr val="tx1"/>
                </a:solidFill>
              </a:rPr>
              <a:t>Достаточно поместить одну запись сразу для всех сетей, имеющих общий префикс.</a:t>
            </a: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45665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684854"/>
          </a:xfrm>
        </p:spPr>
        <p:txBody>
          <a:bodyPr>
            <a:normAutofit fontScale="90000"/>
          </a:bodyPr>
          <a:lstStyle/>
          <a:p>
            <a:r>
              <a:rPr lang="en-US" dirty="0"/>
              <a:t>Classless Inter-Domain Routing:</a:t>
            </a:r>
            <a:r>
              <a:rPr lang="ru-RU" dirty="0"/>
              <a:t> пример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720080"/>
            <a:ext cx="9144000" cy="6165304"/>
          </a:xfrm>
        </p:spPr>
        <p:txBody>
          <a:bodyPr>
            <a:normAutofit/>
          </a:bodyPr>
          <a:lstStyle/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1"/>
            <a:ext cx="91092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0112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684854"/>
          </a:xfrm>
        </p:spPr>
        <p:txBody>
          <a:bodyPr>
            <a:normAutofit fontScale="90000"/>
          </a:bodyPr>
          <a:lstStyle/>
          <a:p>
            <a:r>
              <a:rPr lang="ru-RU" dirty="0" err="1"/>
              <a:t>Routing</a:t>
            </a:r>
            <a:r>
              <a:rPr lang="ru-RU" dirty="0"/>
              <a:t> </a:t>
            </a:r>
            <a:r>
              <a:rPr lang="ru-RU" dirty="0" err="1"/>
              <a:t>Information</a:t>
            </a:r>
            <a:r>
              <a:rPr lang="ru-RU" dirty="0"/>
              <a:t> </a:t>
            </a:r>
            <a:r>
              <a:rPr lang="ru-RU" dirty="0" err="1"/>
              <a:t>Protocol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720080"/>
            <a:ext cx="9144000" cy="6165304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2800" dirty="0">
                <a:solidFill>
                  <a:schemeClr val="tx1"/>
                </a:solidFill>
              </a:rPr>
              <a:t>RIP – </a:t>
            </a:r>
            <a:r>
              <a:rPr lang="ru-RU" sz="2800" dirty="0">
                <a:solidFill>
                  <a:schemeClr val="tx1"/>
                </a:solidFill>
              </a:rPr>
              <a:t>протокол динамической маршрутизации, относящийся к дистанционно-векторным (</a:t>
            </a:r>
            <a:r>
              <a:rPr lang="en-US" sz="2800" dirty="0">
                <a:solidFill>
                  <a:schemeClr val="tx1"/>
                </a:solidFill>
              </a:rPr>
              <a:t>Distance Vector</a:t>
            </a:r>
            <a:r>
              <a:rPr lang="ru-RU" sz="2800" dirty="0">
                <a:solidFill>
                  <a:schemeClr val="tx1"/>
                </a:solidFill>
              </a:rPr>
              <a:t>) протоколам.</a:t>
            </a:r>
            <a:endParaRPr lang="en-US" sz="2800" dirty="0">
              <a:solidFill>
                <a:schemeClr val="tx1"/>
              </a:solidFill>
            </a:endParaRPr>
          </a:p>
          <a:p>
            <a:pPr algn="l"/>
            <a:endParaRPr lang="en-US" sz="2800" dirty="0">
              <a:solidFill>
                <a:schemeClr val="tx1"/>
              </a:solidFill>
            </a:endParaRPr>
          </a:p>
          <a:p>
            <a:pPr algn="l"/>
            <a:r>
              <a:rPr lang="ru-RU" sz="2800" dirty="0">
                <a:solidFill>
                  <a:schemeClr val="tx1"/>
                </a:solidFill>
              </a:rPr>
              <a:t>Очень простой. Применяется в небольших сетях. В качестве метрики использует число переходов (</a:t>
            </a:r>
            <a:r>
              <a:rPr lang="ru-RU" sz="2800" dirty="0" err="1">
                <a:solidFill>
                  <a:schemeClr val="tx1"/>
                </a:solidFill>
              </a:rPr>
              <a:t>хопов</a:t>
            </a:r>
            <a:r>
              <a:rPr lang="ru-RU" sz="2800" dirty="0">
                <a:solidFill>
                  <a:schemeClr val="tx1"/>
                </a:solidFill>
              </a:rPr>
              <a:t>).</a:t>
            </a:r>
          </a:p>
          <a:p>
            <a:pPr algn="l"/>
            <a:r>
              <a:rPr lang="ru-RU" sz="2800" dirty="0">
                <a:solidFill>
                  <a:schemeClr val="tx1"/>
                </a:solidFill>
              </a:rPr>
              <a:t>Использует алгоритм Форда-Беллмана для нахождения кратчайшего пути.</a:t>
            </a:r>
            <a:endParaRPr lang="en-US" sz="2800" dirty="0">
              <a:solidFill>
                <a:schemeClr val="tx1"/>
              </a:solidFill>
            </a:endParaRPr>
          </a:p>
          <a:p>
            <a:pPr algn="l"/>
            <a:r>
              <a:rPr lang="ru-RU" sz="2800" dirty="0">
                <a:solidFill>
                  <a:schemeClr val="tx1"/>
                </a:solidFill>
              </a:rPr>
              <a:t>Протокол </a:t>
            </a:r>
            <a:r>
              <a:rPr lang="ru-RU" sz="2800" dirty="0" err="1">
                <a:solidFill>
                  <a:schemeClr val="tx1"/>
                </a:solidFill>
              </a:rPr>
              <a:t>внутридоменной</a:t>
            </a:r>
            <a:r>
              <a:rPr lang="ru-RU" sz="2800" dirty="0">
                <a:solidFill>
                  <a:schemeClr val="tx1"/>
                </a:solidFill>
              </a:rPr>
              <a:t> маршрутизации.</a:t>
            </a:r>
            <a:endParaRPr lang="en-US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r>
              <a:rPr lang="ru-RU" sz="2800" dirty="0">
                <a:solidFill>
                  <a:schemeClr val="tx1"/>
                </a:solidFill>
              </a:rPr>
              <a:t>Создан в: 1969 г.</a:t>
            </a:r>
          </a:p>
          <a:p>
            <a:pPr algn="l"/>
            <a:r>
              <a:rPr lang="ru-RU" sz="2800" dirty="0">
                <a:solidFill>
                  <a:schemeClr val="tx1"/>
                </a:solidFill>
              </a:rPr>
              <a:t>Порт: 520/UDP</a:t>
            </a:r>
          </a:p>
          <a:p>
            <a:pPr algn="l"/>
            <a:r>
              <a:rPr lang="ru-RU" sz="2800" dirty="0">
                <a:solidFill>
                  <a:schemeClr val="tx1"/>
                </a:solidFill>
              </a:rPr>
              <a:t>Спецификация: RFC 1058 (v1), RFC 2453 (v2)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737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684854"/>
          </a:xfrm>
        </p:spPr>
        <p:txBody>
          <a:bodyPr>
            <a:normAutofit fontScale="90000"/>
          </a:bodyPr>
          <a:lstStyle/>
          <a:p>
            <a:r>
              <a:rPr lang="ru-RU" dirty="0"/>
              <a:t>Задачи на практике, баллы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720080"/>
            <a:ext cx="9144000" cy="6165304"/>
          </a:xfrm>
        </p:spPr>
        <p:txBody>
          <a:bodyPr>
            <a:normAutofit/>
          </a:bodyPr>
          <a:lstStyle/>
          <a:p>
            <a:pPr algn="l"/>
            <a:r>
              <a:rPr lang="ru-RU" sz="2600" dirty="0">
                <a:solidFill>
                  <a:schemeClr val="tx1"/>
                </a:solidFill>
              </a:rPr>
              <a:t>Обязательные задачи и сроки их сдачи:</a:t>
            </a:r>
            <a:br>
              <a:rPr lang="ru-RU" sz="2600" dirty="0">
                <a:solidFill>
                  <a:schemeClr val="tx1"/>
                </a:solidFill>
              </a:rPr>
            </a:br>
            <a:r>
              <a:rPr lang="en-US" sz="2600" dirty="0">
                <a:solidFill>
                  <a:schemeClr val="tx1"/>
                </a:solidFill>
              </a:rPr>
              <a:t> </a:t>
            </a:r>
            <a:r>
              <a:rPr lang="ru-RU" sz="2600" dirty="0">
                <a:solidFill>
                  <a:schemeClr val="tx1"/>
                </a:solidFill>
              </a:rPr>
              <a:t> низкий уровень – 1 апреля,</a:t>
            </a:r>
            <a:br>
              <a:rPr lang="ru-RU" sz="2600" dirty="0">
                <a:solidFill>
                  <a:schemeClr val="tx1"/>
                </a:solidFill>
              </a:rPr>
            </a:br>
            <a:r>
              <a:rPr lang="ru-RU" sz="2600" dirty="0">
                <a:solidFill>
                  <a:schemeClr val="tx1"/>
                </a:solidFill>
              </a:rPr>
              <a:t>  кэширующий </a:t>
            </a:r>
            <a:r>
              <a:rPr lang="en-US" sz="2600" dirty="0">
                <a:solidFill>
                  <a:schemeClr val="tx1"/>
                </a:solidFill>
              </a:rPr>
              <a:t>DNS</a:t>
            </a:r>
            <a:r>
              <a:rPr lang="ru-RU" sz="2600" dirty="0">
                <a:solidFill>
                  <a:schemeClr val="tx1"/>
                </a:solidFill>
              </a:rPr>
              <a:t> сервер – 6 мая,</a:t>
            </a:r>
            <a:br>
              <a:rPr lang="ru-RU" sz="2600" dirty="0">
                <a:solidFill>
                  <a:schemeClr val="tx1"/>
                </a:solidFill>
              </a:rPr>
            </a:br>
            <a:r>
              <a:rPr lang="ru-RU" sz="2600" dirty="0">
                <a:solidFill>
                  <a:schemeClr val="tx1"/>
                </a:solidFill>
              </a:rPr>
              <a:t>  </a:t>
            </a:r>
            <a:r>
              <a:rPr lang="en-US" sz="2600" dirty="0">
                <a:solidFill>
                  <a:schemeClr val="tx1"/>
                </a:solidFill>
              </a:rPr>
              <a:t>HTTP</a:t>
            </a:r>
            <a:r>
              <a:rPr lang="ru-RU" sz="2600" dirty="0">
                <a:solidFill>
                  <a:schemeClr val="tx1"/>
                </a:solidFill>
              </a:rPr>
              <a:t>-</a:t>
            </a:r>
            <a:r>
              <a:rPr lang="en-US" sz="2600" dirty="0">
                <a:solidFill>
                  <a:schemeClr val="tx1"/>
                </a:solidFill>
              </a:rPr>
              <a:t>proxy </a:t>
            </a:r>
            <a:r>
              <a:rPr lang="ru-RU" sz="2600" dirty="0">
                <a:solidFill>
                  <a:schemeClr val="tx1"/>
                </a:solidFill>
              </a:rPr>
              <a:t>или </a:t>
            </a:r>
            <a:r>
              <a:rPr lang="en-US" sz="2600" dirty="0">
                <a:solidFill>
                  <a:schemeClr val="tx1"/>
                </a:solidFill>
              </a:rPr>
              <a:t>API</a:t>
            </a:r>
            <a:r>
              <a:rPr lang="ru-RU" sz="2600" dirty="0">
                <a:solidFill>
                  <a:schemeClr val="tx1"/>
                </a:solidFill>
              </a:rPr>
              <a:t> – 27 мая.</a:t>
            </a:r>
          </a:p>
          <a:p>
            <a:pPr algn="l"/>
            <a:r>
              <a:rPr lang="ru-RU" sz="2600" dirty="0">
                <a:solidFill>
                  <a:schemeClr val="tx1"/>
                </a:solidFill>
              </a:rPr>
              <a:t>Постановки задач и баллы будут высланы в </a:t>
            </a:r>
            <a:r>
              <a:rPr lang="en-US" sz="2600" dirty="0" err="1">
                <a:solidFill>
                  <a:schemeClr val="tx1"/>
                </a:solidFill>
              </a:rPr>
              <a:t>Tims</a:t>
            </a:r>
            <a:r>
              <a:rPr lang="ru-RU" sz="2600" dirty="0">
                <a:solidFill>
                  <a:schemeClr val="tx1"/>
                </a:solidFill>
              </a:rPr>
              <a:t>. </a:t>
            </a:r>
          </a:p>
          <a:p>
            <a:pPr algn="l"/>
            <a:endParaRPr lang="en-US" sz="2600" dirty="0">
              <a:solidFill>
                <a:schemeClr val="tx1"/>
              </a:solidFill>
            </a:endParaRPr>
          </a:p>
          <a:p>
            <a:pPr algn="l"/>
            <a:r>
              <a:rPr lang="ru-RU" sz="2600" dirty="0">
                <a:solidFill>
                  <a:schemeClr val="tx1"/>
                </a:solidFill>
              </a:rPr>
              <a:t>Балл за семестр = за работу на парах + сдачу задач.</a:t>
            </a:r>
          </a:p>
          <a:p>
            <a:pPr algn="l"/>
            <a:r>
              <a:rPr lang="ru-RU" sz="2600" dirty="0">
                <a:solidFill>
                  <a:schemeClr val="tx1"/>
                </a:solidFill>
              </a:rPr>
              <a:t>Балл</a:t>
            </a:r>
            <a:r>
              <a:rPr lang="en-US" sz="2600" dirty="0">
                <a:solidFill>
                  <a:schemeClr val="tx1"/>
                </a:solidFill>
              </a:rPr>
              <a:t> </a:t>
            </a:r>
            <a:r>
              <a:rPr lang="ru-RU" sz="2600" dirty="0">
                <a:solidFill>
                  <a:schemeClr val="tx1"/>
                </a:solidFill>
              </a:rPr>
              <a:t>за</a:t>
            </a:r>
            <a:r>
              <a:rPr lang="en-US" sz="2600" dirty="0">
                <a:solidFill>
                  <a:schemeClr val="tx1"/>
                </a:solidFill>
              </a:rPr>
              <a:t> </a:t>
            </a:r>
            <a:r>
              <a:rPr lang="ru-RU" sz="2600" dirty="0">
                <a:solidFill>
                  <a:schemeClr val="tx1"/>
                </a:solidFill>
              </a:rPr>
              <a:t>экзамен = балл за НТК.</a:t>
            </a:r>
          </a:p>
          <a:p>
            <a:pPr algn="l"/>
            <a:endParaRPr lang="en-US" sz="2600" dirty="0">
              <a:solidFill>
                <a:schemeClr val="tx1"/>
              </a:solidFill>
            </a:endParaRPr>
          </a:p>
          <a:p>
            <a:pPr algn="l"/>
            <a:endParaRPr lang="ru-RU" sz="2400" dirty="0">
              <a:solidFill>
                <a:schemeClr val="tx1"/>
              </a:solidFill>
            </a:endParaRPr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7571007"/>
              </p:ext>
            </p:extLst>
          </p:nvPr>
        </p:nvGraphicFramePr>
        <p:xfrm>
          <a:off x="323528" y="4509120"/>
          <a:ext cx="7010725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898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08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r>
                        <a:rPr lang="ru-RU" sz="2200" dirty="0">
                          <a:solidFill>
                            <a:schemeClr val="tx1"/>
                          </a:solidFill>
                        </a:rPr>
                        <a:t>Итоговый балл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2200" dirty="0">
                          <a:solidFill>
                            <a:schemeClr val="tx1"/>
                          </a:solidFill>
                        </a:rPr>
                        <a:t>Оценка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r>
                        <a:rPr lang="ru-RU" sz="2200" dirty="0">
                          <a:solidFill>
                            <a:schemeClr val="tx1"/>
                          </a:solidFill>
                        </a:rPr>
                        <a:t>81</a:t>
                      </a:r>
                      <a:r>
                        <a:rPr lang="ru-RU" sz="2200" baseline="0" dirty="0">
                          <a:solidFill>
                            <a:schemeClr val="tx1"/>
                          </a:solidFill>
                        </a:rPr>
                        <a:t>  и более</a:t>
                      </a:r>
                      <a:endParaRPr lang="ru-RU" sz="2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2200" dirty="0">
                          <a:solidFill>
                            <a:schemeClr val="tx1"/>
                          </a:solidFill>
                        </a:rPr>
                        <a:t>Отлично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r>
                        <a:rPr lang="ru-RU" sz="2200" dirty="0">
                          <a:solidFill>
                            <a:schemeClr val="tx1"/>
                          </a:solidFill>
                        </a:rPr>
                        <a:t>61 – 80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2200" dirty="0">
                          <a:solidFill>
                            <a:schemeClr val="tx1"/>
                          </a:solidFill>
                        </a:rPr>
                        <a:t>Хорошо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r>
                        <a:rPr lang="ru-RU" sz="2200" dirty="0">
                          <a:solidFill>
                            <a:schemeClr val="tx1"/>
                          </a:solidFill>
                        </a:rPr>
                        <a:t>41 – 60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2200" dirty="0">
                          <a:solidFill>
                            <a:schemeClr val="tx1"/>
                          </a:solidFill>
                        </a:rPr>
                        <a:t>Удовлетворительно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r>
                        <a:rPr lang="ru-RU" sz="2200" dirty="0">
                          <a:solidFill>
                            <a:schemeClr val="tx1"/>
                          </a:solidFill>
                        </a:rPr>
                        <a:t>менее 40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2200" dirty="0">
                          <a:solidFill>
                            <a:schemeClr val="tx1"/>
                          </a:solidFill>
                        </a:rPr>
                        <a:t>Неудовлетворительно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08178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051720" y="982469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R1</a:t>
            </a:r>
            <a:endParaRPr lang="ru-RU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5868144" y="980728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R2</a:t>
            </a:r>
            <a:endParaRPr lang="ru-RU" sz="3600" dirty="0"/>
          </a:p>
        </p:txBody>
      </p:sp>
      <p:sp>
        <p:nvSpPr>
          <p:cNvPr id="8" name="TextBox 7"/>
          <p:cNvSpPr txBox="1"/>
          <p:nvPr/>
        </p:nvSpPr>
        <p:spPr>
          <a:xfrm>
            <a:off x="2051720" y="4078813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R3</a:t>
            </a:r>
            <a:endParaRPr lang="ru-RU" sz="3600" dirty="0"/>
          </a:p>
        </p:txBody>
      </p:sp>
      <p:sp>
        <p:nvSpPr>
          <p:cNvPr id="9" name="TextBox 8"/>
          <p:cNvSpPr txBox="1"/>
          <p:nvPr/>
        </p:nvSpPr>
        <p:spPr>
          <a:xfrm>
            <a:off x="5868144" y="4077072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R4</a:t>
            </a:r>
            <a:endParaRPr lang="ru-RU" sz="3600" dirty="0"/>
          </a:p>
        </p:txBody>
      </p:sp>
      <p:cxnSp>
        <p:nvCxnSpPr>
          <p:cNvPr id="11" name="Прямая соединительная линия 10"/>
          <p:cNvCxnSpPr>
            <a:stCxn id="6" idx="2"/>
            <a:endCxn id="8" idx="0"/>
          </p:cNvCxnSpPr>
          <p:nvPr/>
        </p:nvCxnSpPr>
        <p:spPr>
          <a:xfrm>
            <a:off x="2519772" y="1628800"/>
            <a:ext cx="0" cy="2450013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/>
          <p:nvPr/>
        </p:nvCxnSpPr>
        <p:spPr>
          <a:xfrm>
            <a:off x="6336196" y="1628800"/>
            <a:ext cx="0" cy="2450013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/>
          <p:cNvCxnSpPr>
            <a:stCxn id="9" idx="1"/>
          </p:cNvCxnSpPr>
          <p:nvPr/>
        </p:nvCxnSpPr>
        <p:spPr>
          <a:xfrm flipH="1">
            <a:off x="2987824" y="4400238"/>
            <a:ext cx="2880320" cy="174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/>
          <p:cNvCxnSpPr/>
          <p:nvPr/>
        </p:nvCxnSpPr>
        <p:spPr>
          <a:xfrm flipH="1">
            <a:off x="2987824" y="1305634"/>
            <a:ext cx="2880320" cy="174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/>
          <p:cNvCxnSpPr/>
          <p:nvPr/>
        </p:nvCxnSpPr>
        <p:spPr>
          <a:xfrm flipH="1">
            <a:off x="136950" y="1340768"/>
            <a:ext cx="191477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/>
          <p:cNvCxnSpPr/>
          <p:nvPr/>
        </p:nvCxnSpPr>
        <p:spPr>
          <a:xfrm flipH="1">
            <a:off x="6804248" y="1323188"/>
            <a:ext cx="191477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/>
          <p:cNvCxnSpPr/>
          <p:nvPr/>
        </p:nvCxnSpPr>
        <p:spPr>
          <a:xfrm flipH="1">
            <a:off x="136950" y="4371146"/>
            <a:ext cx="191477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/>
          <p:cNvCxnSpPr/>
          <p:nvPr/>
        </p:nvCxnSpPr>
        <p:spPr>
          <a:xfrm flipH="1">
            <a:off x="6804248" y="4353566"/>
            <a:ext cx="191477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496" y="1341782"/>
            <a:ext cx="1551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201.36.14.0</a:t>
            </a:r>
            <a:endParaRPr lang="ru-RU" sz="2000" dirty="0"/>
          </a:p>
        </p:txBody>
      </p:sp>
      <p:sp>
        <p:nvSpPr>
          <p:cNvPr id="24" name="TextBox 23"/>
          <p:cNvSpPr txBox="1"/>
          <p:nvPr/>
        </p:nvSpPr>
        <p:spPr>
          <a:xfrm>
            <a:off x="284245" y="332656"/>
            <a:ext cx="1407435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201.36.14.3</a:t>
            </a:r>
            <a:endParaRPr lang="ru-RU" sz="2000" dirty="0"/>
          </a:p>
        </p:txBody>
      </p:sp>
      <p:cxnSp>
        <p:nvCxnSpPr>
          <p:cNvPr id="26" name="Прямая со стрелкой 25"/>
          <p:cNvCxnSpPr/>
          <p:nvPr/>
        </p:nvCxnSpPr>
        <p:spPr>
          <a:xfrm>
            <a:off x="1691680" y="732766"/>
            <a:ext cx="360040" cy="571127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95537" y="2164794"/>
            <a:ext cx="1584176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194.27.18.1</a:t>
            </a:r>
            <a:endParaRPr lang="ru-RU" sz="2000" dirty="0"/>
          </a:p>
        </p:txBody>
      </p:sp>
      <p:cxnSp>
        <p:nvCxnSpPr>
          <p:cNvPr id="28" name="Прямая со стрелкой 27"/>
          <p:cNvCxnSpPr/>
          <p:nvPr/>
        </p:nvCxnSpPr>
        <p:spPr>
          <a:xfrm flipV="1">
            <a:off x="1979712" y="1623863"/>
            <a:ext cx="504056" cy="540931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164565" y="332656"/>
            <a:ext cx="1407435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132.11.0.7</a:t>
            </a:r>
            <a:endParaRPr lang="ru-RU" sz="2000" dirty="0"/>
          </a:p>
        </p:txBody>
      </p:sp>
      <p:cxnSp>
        <p:nvCxnSpPr>
          <p:cNvPr id="31" name="Прямая со стрелкой 30"/>
          <p:cNvCxnSpPr/>
          <p:nvPr/>
        </p:nvCxnSpPr>
        <p:spPr>
          <a:xfrm flipH="1">
            <a:off x="2987824" y="732766"/>
            <a:ext cx="176741" cy="608003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3380589" y="1340768"/>
            <a:ext cx="1551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132.11.0.0</a:t>
            </a:r>
            <a:endParaRPr lang="ru-RU" sz="2000" dirty="0"/>
          </a:p>
        </p:txBody>
      </p:sp>
      <p:sp>
        <p:nvSpPr>
          <p:cNvPr id="34" name="TextBox 33"/>
          <p:cNvSpPr txBox="1"/>
          <p:nvPr/>
        </p:nvSpPr>
        <p:spPr>
          <a:xfrm>
            <a:off x="7341029" y="1340768"/>
            <a:ext cx="1551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132.17.0.0</a:t>
            </a:r>
            <a:endParaRPr lang="ru-RU" sz="2000" dirty="0"/>
          </a:p>
        </p:txBody>
      </p:sp>
      <p:sp>
        <p:nvSpPr>
          <p:cNvPr id="35" name="TextBox 34"/>
          <p:cNvSpPr txBox="1"/>
          <p:nvPr/>
        </p:nvSpPr>
        <p:spPr>
          <a:xfrm>
            <a:off x="7341029" y="3933056"/>
            <a:ext cx="1551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202.101.16.0</a:t>
            </a:r>
            <a:endParaRPr lang="ru-RU" sz="2000" dirty="0"/>
          </a:p>
        </p:txBody>
      </p:sp>
      <p:sp>
        <p:nvSpPr>
          <p:cNvPr id="36" name="TextBox 35"/>
          <p:cNvSpPr txBox="1"/>
          <p:nvPr/>
        </p:nvSpPr>
        <p:spPr>
          <a:xfrm>
            <a:off x="3707904" y="3933056"/>
            <a:ext cx="1551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194.27.19.0</a:t>
            </a:r>
            <a:endParaRPr lang="ru-RU" sz="2000" dirty="0"/>
          </a:p>
        </p:txBody>
      </p:sp>
      <p:sp>
        <p:nvSpPr>
          <p:cNvPr id="37" name="TextBox 36"/>
          <p:cNvSpPr txBox="1"/>
          <p:nvPr/>
        </p:nvSpPr>
        <p:spPr>
          <a:xfrm>
            <a:off x="35496" y="3933056"/>
            <a:ext cx="1551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202.101.15.0</a:t>
            </a:r>
            <a:endParaRPr lang="ru-RU" sz="2000" dirty="0"/>
          </a:p>
        </p:txBody>
      </p:sp>
      <p:sp>
        <p:nvSpPr>
          <p:cNvPr id="38" name="TextBox 37"/>
          <p:cNvSpPr txBox="1"/>
          <p:nvPr/>
        </p:nvSpPr>
        <p:spPr>
          <a:xfrm>
            <a:off x="2444485" y="3068960"/>
            <a:ext cx="1407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194.27.18.0</a:t>
            </a:r>
            <a:endParaRPr lang="ru-RU" sz="2000" dirty="0"/>
          </a:p>
        </p:txBody>
      </p:sp>
      <p:sp>
        <p:nvSpPr>
          <p:cNvPr id="39" name="TextBox 38"/>
          <p:cNvSpPr txBox="1"/>
          <p:nvPr/>
        </p:nvSpPr>
        <p:spPr>
          <a:xfrm>
            <a:off x="5154606" y="3028890"/>
            <a:ext cx="1289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132.15.0.0</a:t>
            </a:r>
            <a:endParaRPr lang="ru-RU" sz="2000" dirty="0"/>
          </a:p>
        </p:txBody>
      </p:sp>
      <p:sp>
        <p:nvSpPr>
          <p:cNvPr id="40" name="TextBox 39"/>
          <p:cNvSpPr txBox="1"/>
          <p:nvPr/>
        </p:nvSpPr>
        <p:spPr>
          <a:xfrm>
            <a:off x="5580112" y="332656"/>
            <a:ext cx="1584176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132.11.0.101</a:t>
            </a:r>
            <a:endParaRPr lang="ru-RU" sz="2000" dirty="0"/>
          </a:p>
        </p:txBody>
      </p:sp>
      <p:sp>
        <p:nvSpPr>
          <p:cNvPr id="41" name="TextBox 40"/>
          <p:cNvSpPr txBox="1"/>
          <p:nvPr/>
        </p:nvSpPr>
        <p:spPr>
          <a:xfrm>
            <a:off x="4555637" y="2060848"/>
            <a:ext cx="1407435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132.15.0.6</a:t>
            </a:r>
            <a:endParaRPr lang="ru-RU" sz="2000" dirty="0"/>
          </a:p>
        </p:txBody>
      </p:sp>
      <p:sp>
        <p:nvSpPr>
          <p:cNvPr id="42" name="TextBox 41"/>
          <p:cNvSpPr txBox="1"/>
          <p:nvPr/>
        </p:nvSpPr>
        <p:spPr>
          <a:xfrm>
            <a:off x="6980989" y="2060848"/>
            <a:ext cx="1407435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132.17.0.1</a:t>
            </a:r>
            <a:endParaRPr lang="ru-RU" sz="2000" dirty="0"/>
          </a:p>
        </p:txBody>
      </p:sp>
      <p:cxnSp>
        <p:nvCxnSpPr>
          <p:cNvPr id="43" name="Прямая со стрелкой 42"/>
          <p:cNvCxnSpPr/>
          <p:nvPr/>
        </p:nvCxnSpPr>
        <p:spPr>
          <a:xfrm>
            <a:off x="5580112" y="732766"/>
            <a:ext cx="288033" cy="527259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 стрелкой 44"/>
          <p:cNvCxnSpPr/>
          <p:nvPr/>
        </p:nvCxnSpPr>
        <p:spPr>
          <a:xfrm flipV="1">
            <a:off x="5963072" y="1626332"/>
            <a:ext cx="373125" cy="434516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 стрелкой 46"/>
          <p:cNvCxnSpPr/>
          <p:nvPr/>
        </p:nvCxnSpPr>
        <p:spPr>
          <a:xfrm flipH="1" flipV="1">
            <a:off x="6792654" y="1381837"/>
            <a:ext cx="188335" cy="679011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395536" y="3140968"/>
            <a:ext cx="1551451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194.27.18.51</a:t>
            </a:r>
            <a:endParaRPr lang="ru-RU" sz="2000" dirty="0"/>
          </a:p>
        </p:txBody>
      </p:sp>
      <p:cxnSp>
        <p:nvCxnSpPr>
          <p:cNvPr id="50" name="Прямая со стрелкой 49"/>
          <p:cNvCxnSpPr/>
          <p:nvPr/>
        </p:nvCxnSpPr>
        <p:spPr>
          <a:xfrm>
            <a:off x="1946987" y="3541078"/>
            <a:ext cx="536781" cy="535994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1763688" y="1249596"/>
            <a:ext cx="336442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2507366" y="1537628"/>
            <a:ext cx="336442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2939414" y="1249596"/>
            <a:ext cx="336442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5580112" y="1196752"/>
            <a:ext cx="336442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6323790" y="1537628"/>
            <a:ext cx="336442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755838" y="889556"/>
            <a:ext cx="336442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00B050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4912168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051720" y="982469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R1</a:t>
            </a:r>
            <a:endParaRPr lang="ru-RU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5868144" y="980728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R2</a:t>
            </a:r>
            <a:endParaRPr lang="ru-RU" sz="3600" dirty="0"/>
          </a:p>
        </p:txBody>
      </p:sp>
      <p:sp>
        <p:nvSpPr>
          <p:cNvPr id="8" name="TextBox 7"/>
          <p:cNvSpPr txBox="1"/>
          <p:nvPr/>
        </p:nvSpPr>
        <p:spPr>
          <a:xfrm>
            <a:off x="2051720" y="4078813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R3</a:t>
            </a:r>
            <a:endParaRPr lang="ru-RU" sz="3600" dirty="0"/>
          </a:p>
        </p:txBody>
      </p:sp>
      <p:sp>
        <p:nvSpPr>
          <p:cNvPr id="9" name="TextBox 8"/>
          <p:cNvSpPr txBox="1"/>
          <p:nvPr/>
        </p:nvSpPr>
        <p:spPr>
          <a:xfrm>
            <a:off x="5868144" y="4077072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R4</a:t>
            </a:r>
            <a:endParaRPr lang="ru-RU" sz="3600" dirty="0"/>
          </a:p>
        </p:txBody>
      </p:sp>
      <p:cxnSp>
        <p:nvCxnSpPr>
          <p:cNvPr id="11" name="Прямая соединительная линия 10"/>
          <p:cNvCxnSpPr>
            <a:stCxn id="6" idx="2"/>
            <a:endCxn id="8" idx="0"/>
          </p:cNvCxnSpPr>
          <p:nvPr/>
        </p:nvCxnSpPr>
        <p:spPr>
          <a:xfrm>
            <a:off x="2519772" y="1628800"/>
            <a:ext cx="0" cy="2450013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/>
          <p:nvPr/>
        </p:nvCxnSpPr>
        <p:spPr>
          <a:xfrm>
            <a:off x="6336196" y="1628800"/>
            <a:ext cx="0" cy="2450013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/>
          <p:cNvCxnSpPr>
            <a:stCxn id="9" idx="1"/>
          </p:cNvCxnSpPr>
          <p:nvPr/>
        </p:nvCxnSpPr>
        <p:spPr>
          <a:xfrm flipH="1">
            <a:off x="2987824" y="4400238"/>
            <a:ext cx="2880320" cy="174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/>
          <p:cNvCxnSpPr/>
          <p:nvPr/>
        </p:nvCxnSpPr>
        <p:spPr>
          <a:xfrm flipH="1">
            <a:off x="2987824" y="1305634"/>
            <a:ext cx="2880320" cy="174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/>
          <p:cNvCxnSpPr/>
          <p:nvPr/>
        </p:nvCxnSpPr>
        <p:spPr>
          <a:xfrm flipH="1">
            <a:off x="136950" y="1340768"/>
            <a:ext cx="191477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/>
          <p:cNvCxnSpPr/>
          <p:nvPr/>
        </p:nvCxnSpPr>
        <p:spPr>
          <a:xfrm flipH="1">
            <a:off x="6804248" y="1323188"/>
            <a:ext cx="191477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/>
          <p:cNvCxnSpPr/>
          <p:nvPr/>
        </p:nvCxnSpPr>
        <p:spPr>
          <a:xfrm flipH="1">
            <a:off x="136950" y="4371146"/>
            <a:ext cx="191477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/>
          <p:cNvCxnSpPr/>
          <p:nvPr/>
        </p:nvCxnSpPr>
        <p:spPr>
          <a:xfrm flipH="1">
            <a:off x="6804248" y="4353566"/>
            <a:ext cx="191477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496" y="1341782"/>
            <a:ext cx="1551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201.36.14.0</a:t>
            </a:r>
            <a:endParaRPr lang="ru-RU" sz="2000" dirty="0"/>
          </a:p>
        </p:txBody>
      </p:sp>
      <p:sp>
        <p:nvSpPr>
          <p:cNvPr id="24" name="TextBox 23"/>
          <p:cNvSpPr txBox="1"/>
          <p:nvPr/>
        </p:nvSpPr>
        <p:spPr>
          <a:xfrm>
            <a:off x="284245" y="332656"/>
            <a:ext cx="1407435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201.36.14.3</a:t>
            </a:r>
            <a:endParaRPr lang="ru-RU" sz="2000" dirty="0"/>
          </a:p>
        </p:txBody>
      </p:sp>
      <p:cxnSp>
        <p:nvCxnSpPr>
          <p:cNvPr id="26" name="Прямая со стрелкой 25"/>
          <p:cNvCxnSpPr/>
          <p:nvPr/>
        </p:nvCxnSpPr>
        <p:spPr>
          <a:xfrm>
            <a:off x="1691680" y="732766"/>
            <a:ext cx="360040" cy="571127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95537" y="2164794"/>
            <a:ext cx="1584176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194.27.18.1</a:t>
            </a:r>
            <a:endParaRPr lang="ru-RU" sz="2000" dirty="0"/>
          </a:p>
        </p:txBody>
      </p:sp>
      <p:cxnSp>
        <p:nvCxnSpPr>
          <p:cNvPr id="28" name="Прямая со стрелкой 27"/>
          <p:cNvCxnSpPr/>
          <p:nvPr/>
        </p:nvCxnSpPr>
        <p:spPr>
          <a:xfrm flipV="1">
            <a:off x="1979712" y="1623863"/>
            <a:ext cx="504056" cy="540931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164565" y="332656"/>
            <a:ext cx="1407435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132.11.0.7</a:t>
            </a:r>
            <a:endParaRPr lang="ru-RU" sz="2000" dirty="0"/>
          </a:p>
        </p:txBody>
      </p:sp>
      <p:cxnSp>
        <p:nvCxnSpPr>
          <p:cNvPr id="31" name="Прямая со стрелкой 30"/>
          <p:cNvCxnSpPr/>
          <p:nvPr/>
        </p:nvCxnSpPr>
        <p:spPr>
          <a:xfrm flipH="1">
            <a:off x="2987824" y="732766"/>
            <a:ext cx="176741" cy="608003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3380589" y="1340768"/>
            <a:ext cx="1551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132.11.0.0</a:t>
            </a:r>
            <a:endParaRPr lang="ru-RU" sz="2000" dirty="0"/>
          </a:p>
        </p:txBody>
      </p:sp>
      <p:sp>
        <p:nvSpPr>
          <p:cNvPr id="34" name="TextBox 33"/>
          <p:cNvSpPr txBox="1"/>
          <p:nvPr/>
        </p:nvSpPr>
        <p:spPr>
          <a:xfrm>
            <a:off x="7341029" y="1340768"/>
            <a:ext cx="1551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132.17.0.0</a:t>
            </a:r>
            <a:endParaRPr lang="ru-RU" sz="2000" dirty="0"/>
          </a:p>
        </p:txBody>
      </p:sp>
      <p:sp>
        <p:nvSpPr>
          <p:cNvPr id="35" name="TextBox 34"/>
          <p:cNvSpPr txBox="1"/>
          <p:nvPr/>
        </p:nvSpPr>
        <p:spPr>
          <a:xfrm>
            <a:off x="7341029" y="3933056"/>
            <a:ext cx="1551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202.101.16.0</a:t>
            </a:r>
            <a:endParaRPr lang="ru-RU" sz="2000" dirty="0"/>
          </a:p>
        </p:txBody>
      </p:sp>
      <p:sp>
        <p:nvSpPr>
          <p:cNvPr id="36" name="TextBox 35"/>
          <p:cNvSpPr txBox="1"/>
          <p:nvPr/>
        </p:nvSpPr>
        <p:spPr>
          <a:xfrm>
            <a:off x="3707904" y="3933056"/>
            <a:ext cx="1551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194.27.19.0</a:t>
            </a:r>
            <a:endParaRPr lang="ru-RU" sz="2000" dirty="0"/>
          </a:p>
        </p:txBody>
      </p:sp>
      <p:sp>
        <p:nvSpPr>
          <p:cNvPr id="37" name="TextBox 36"/>
          <p:cNvSpPr txBox="1"/>
          <p:nvPr/>
        </p:nvSpPr>
        <p:spPr>
          <a:xfrm>
            <a:off x="35496" y="3933056"/>
            <a:ext cx="1551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202.101.15.0</a:t>
            </a:r>
            <a:endParaRPr lang="ru-RU" sz="2000" dirty="0"/>
          </a:p>
        </p:txBody>
      </p:sp>
      <p:sp>
        <p:nvSpPr>
          <p:cNvPr id="38" name="TextBox 37"/>
          <p:cNvSpPr txBox="1"/>
          <p:nvPr/>
        </p:nvSpPr>
        <p:spPr>
          <a:xfrm>
            <a:off x="2444485" y="3068960"/>
            <a:ext cx="1407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194.27.18.0</a:t>
            </a:r>
            <a:endParaRPr lang="ru-RU" sz="2000" dirty="0"/>
          </a:p>
        </p:txBody>
      </p:sp>
      <p:sp>
        <p:nvSpPr>
          <p:cNvPr id="39" name="TextBox 38"/>
          <p:cNvSpPr txBox="1"/>
          <p:nvPr/>
        </p:nvSpPr>
        <p:spPr>
          <a:xfrm>
            <a:off x="5154606" y="3028890"/>
            <a:ext cx="1289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132.15.0.0</a:t>
            </a:r>
            <a:endParaRPr lang="ru-RU" sz="2000" dirty="0"/>
          </a:p>
        </p:txBody>
      </p:sp>
      <p:sp>
        <p:nvSpPr>
          <p:cNvPr id="40" name="TextBox 39"/>
          <p:cNvSpPr txBox="1"/>
          <p:nvPr/>
        </p:nvSpPr>
        <p:spPr>
          <a:xfrm>
            <a:off x="5580112" y="332656"/>
            <a:ext cx="1584176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132.11.0.101</a:t>
            </a:r>
            <a:endParaRPr lang="ru-RU" sz="2000" dirty="0"/>
          </a:p>
        </p:txBody>
      </p:sp>
      <p:sp>
        <p:nvSpPr>
          <p:cNvPr id="41" name="TextBox 40"/>
          <p:cNvSpPr txBox="1"/>
          <p:nvPr/>
        </p:nvSpPr>
        <p:spPr>
          <a:xfrm>
            <a:off x="4555637" y="2060848"/>
            <a:ext cx="1407435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132.15.0.6</a:t>
            </a:r>
            <a:endParaRPr lang="ru-RU" sz="2000" dirty="0"/>
          </a:p>
        </p:txBody>
      </p:sp>
      <p:sp>
        <p:nvSpPr>
          <p:cNvPr id="42" name="TextBox 41"/>
          <p:cNvSpPr txBox="1"/>
          <p:nvPr/>
        </p:nvSpPr>
        <p:spPr>
          <a:xfrm>
            <a:off x="6980989" y="2060848"/>
            <a:ext cx="1407435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132.17.0.1</a:t>
            </a:r>
            <a:endParaRPr lang="ru-RU" sz="2000" dirty="0"/>
          </a:p>
        </p:txBody>
      </p:sp>
      <p:cxnSp>
        <p:nvCxnSpPr>
          <p:cNvPr id="43" name="Прямая со стрелкой 42"/>
          <p:cNvCxnSpPr/>
          <p:nvPr/>
        </p:nvCxnSpPr>
        <p:spPr>
          <a:xfrm>
            <a:off x="5580112" y="732766"/>
            <a:ext cx="288033" cy="527259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 стрелкой 44"/>
          <p:cNvCxnSpPr/>
          <p:nvPr/>
        </p:nvCxnSpPr>
        <p:spPr>
          <a:xfrm flipV="1">
            <a:off x="5963072" y="1626332"/>
            <a:ext cx="373125" cy="434516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 стрелкой 46"/>
          <p:cNvCxnSpPr/>
          <p:nvPr/>
        </p:nvCxnSpPr>
        <p:spPr>
          <a:xfrm flipH="1" flipV="1">
            <a:off x="6792654" y="1381837"/>
            <a:ext cx="188335" cy="679011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395536" y="3140968"/>
            <a:ext cx="1551451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194.27.18.51</a:t>
            </a:r>
            <a:endParaRPr lang="ru-RU" sz="2000" dirty="0"/>
          </a:p>
        </p:txBody>
      </p:sp>
      <p:cxnSp>
        <p:nvCxnSpPr>
          <p:cNvPr id="50" name="Прямая со стрелкой 49"/>
          <p:cNvCxnSpPr/>
          <p:nvPr/>
        </p:nvCxnSpPr>
        <p:spPr>
          <a:xfrm>
            <a:off x="1946987" y="3541078"/>
            <a:ext cx="536781" cy="535994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1763688" y="1249596"/>
            <a:ext cx="336442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2507366" y="1537628"/>
            <a:ext cx="336442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2939414" y="1249596"/>
            <a:ext cx="336442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5580112" y="1196752"/>
            <a:ext cx="336442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6323790" y="1537628"/>
            <a:ext cx="336442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755838" y="889556"/>
            <a:ext cx="336442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00B050"/>
                </a:solidFill>
              </a:rPr>
              <a:t>2</a:t>
            </a:r>
          </a:p>
        </p:txBody>
      </p:sp>
      <p:graphicFrame>
        <p:nvGraphicFramePr>
          <p:cNvPr id="44" name="Таблица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4387189"/>
              </p:ext>
            </p:extLst>
          </p:nvPr>
        </p:nvGraphicFramePr>
        <p:xfrm>
          <a:off x="136948" y="4869160"/>
          <a:ext cx="8899548" cy="1916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4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644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Номер</a:t>
                      </a:r>
                      <a:r>
                        <a:rPr lang="ru-RU" sz="2000" baseline="0" dirty="0">
                          <a:solidFill>
                            <a:schemeClr val="tx1"/>
                          </a:solidFill>
                        </a:rPr>
                        <a:t> сети</a:t>
                      </a:r>
                      <a:endParaRPr lang="ru-RU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Адрес следующего маршрутизатора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Порт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Метрика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201.36.14.0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201.36.14.3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132.11.0.0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132.11.0.7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194.27.18.0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194.27.18.1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41629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051720" y="982469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R1</a:t>
            </a:r>
            <a:endParaRPr lang="ru-RU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5868144" y="980728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R2</a:t>
            </a:r>
            <a:endParaRPr lang="ru-RU" sz="3600" dirty="0"/>
          </a:p>
        </p:txBody>
      </p:sp>
      <p:sp>
        <p:nvSpPr>
          <p:cNvPr id="8" name="TextBox 7"/>
          <p:cNvSpPr txBox="1"/>
          <p:nvPr/>
        </p:nvSpPr>
        <p:spPr>
          <a:xfrm>
            <a:off x="2051720" y="4078813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R3</a:t>
            </a:r>
            <a:endParaRPr lang="ru-RU" sz="3600" dirty="0"/>
          </a:p>
        </p:txBody>
      </p:sp>
      <p:sp>
        <p:nvSpPr>
          <p:cNvPr id="9" name="TextBox 8"/>
          <p:cNvSpPr txBox="1"/>
          <p:nvPr/>
        </p:nvSpPr>
        <p:spPr>
          <a:xfrm>
            <a:off x="5868144" y="4077072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R4</a:t>
            </a:r>
            <a:endParaRPr lang="ru-RU" sz="3600" dirty="0"/>
          </a:p>
        </p:txBody>
      </p:sp>
      <p:cxnSp>
        <p:nvCxnSpPr>
          <p:cNvPr id="11" name="Прямая соединительная линия 10"/>
          <p:cNvCxnSpPr>
            <a:stCxn id="6" idx="2"/>
            <a:endCxn id="8" idx="0"/>
          </p:cNvCxnSpPr>
          <p:nvPr/>
        </p:nvCxnSpPr>
        <p:spPr>
          <a:xfrm>
            <a:off x="2519772" y="1628800"/>
            <a:ext cx="0" cy="2450013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/>
          <p:nvPr/>
        </p:nvCxnSpPr>
        <p:spPr>
          <a:xfrm>
            <a:off x="6336196" y="1628800"/>
            <a:ext cx="0" cy="2450013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/>
          <p:cNvCxnSpPr>
            <a:stCxn id="9" idx="1"/>
          </p:cNvCxnSpPr>
          <p:nvPr/>
        </p:nvCxnSpPr>
        <p:spPr>
          <a:xfrm flipH="1">
            <a:off x="2987824" y="4400238"/>
            <a:ext cx="2880320" cy="174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/>
          <p:cNvCxnSpPr/>
          <p:nvPr/>
        </p:nvCxnSpPr>
        <p:spPr>
          <a:xfrm flipH="1">
            <a:off x="2987824" y="1305634"/>
            <a:ext cx="2880320" cy="174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/>
          <p:cNvCxnSpPr/>
          <p:nvPr/>
        </p:nvCxnSpPr>
        <p:spPr>
          <a:xfrm flipH="1">
            <a:off x="136950" y="1340768"/>
            <a:ext cx="191477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/>
          <p:cNvCxnSpPr/>
          <p:nvPr/>
        </p:nvCxnSpPr>
        <p:spPr>
          <a:xfrm flipH="1">
            <a:off x="6804248" y="1323188"/>
            <a:ext cx="191477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/>
          <p:cNvCxnSpPr/>
          <p:nvPr/>
        </p:nvCxnSpPr>
        <p:spPr>
          <a:xfrm flipH="1">
            <a:off x="136950" y="4371146"/>
            <a:ext cx="191477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/>
          <p:cNvCxnSpPr/>
          <p:nvPr/>
        </p:nvCxnSpPr>
        <p:spPr>
          <a:xfrm flipH="1">
            <a:off x="6804248" y="4353566"/>
            <a:ext cx="191477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496" y="1341782"/>
            <a:ext cx="1551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201.36.14.0</a:t>
            </a:r>
            <a:endParaRPr lang="ru-RU" sz="2000" dirty="0"/>
          </a:p>
        </p:txBody>
      </p:sp>
      <p:sp>
        <p:nvSpPr>
          <p:cNvPr id="24" name="TextBox 23"/>
          <p:cNvSpPr txBox="1"/>
          <p:nvPr/>
        </p:nvSpPr>
        <p:spPr>
          <a:xfrm>
            <a:off x="284245" y="332656"/>
            <a:ext cx="1407435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201.36.14.3</a:t>
            </a:r>
            <a:endParaRPr lang="ru-RU" sz="2000" dirty="0"/>
          </a:p>
        </p:txBody>
      </p:sp>
      <p:cxnSp>
        <p:nvCxnSpPr>
          <p:cNvPr id="26" name="Прямая со стрелкой 25"/>
          <p:cNvCxnSpPr/>
          <p:nvPr/>
        </p:nvCxnSpPr>
        <p:spPr>
          <a:xfrm>
            <a:off x="1691680" y="732766"/>
            <a:ext cx="360040" cy="571127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95537" y="2164794"/>
            <a:ext cx="1584176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194.27.18.1</a:t>
            </a:r>
            <a:endParaRPr lang="ru-RU" sz="2000" dirty="0"/>
          </a:p>
        </p:txBody>
      </p:sp>
      <p:cxnSp>
        <p:nvCxnSpPr>
          <p:cNvPr id="28" name="Прямая со стрелкой 27"/>
          <p:cNvCxnSpPr/>
          <p:nvPr/>
        </p:nvCxnSpPr>
        <p:spPr>
          <a:xfrm flipV="1">
            <a:off x="1979712" y="1623863"/>
            <a:ext cx="504056" cy="540931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164565" y="332656"/>
            <a:ext cx="1407435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132.11.0.7</a:t>
            </a:r>
            <a:endParaRPr lang="ru-RU" sz="2000" dirty="0"/>
          </a:p>
        </p:txBody>
      </p:sp>
      <p:cxnSp>
        <p:nvCxnSpPr>
          <p:cNvPr id="31" name="Прямая со стрелкой 30"/>
          <p:cNvCxnSpPr/>
          <p:nvPr/>
        </p:nvCxnSpPr>
        <p:spPr>
          <a:xfrm flipH="1">
            <a:off x="2987824" y="732766"/>
            <a:ext cx="176741" cy="608003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3380589" y="1340768"/>
            <a:ext cx="1551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132.11.0.0</a:t>
            </a:r>
            <a:endParaRPr lang="ru-RU" sz="2000" dirty="0"/>
          </a:p>
        </p:txBody>
      </p:sp>
      <p:sp>
        <p:nvSpPr>
          <p:cNvPr id="34" name="TextBox 33"/>
          <p:cNvSpPr txBox="1"/>
          <p:nvPr/>
        </p:nvSpPr>
        <p:spPr>
          <a:xfrm>
            <a:off x="7341029" y="1340768"/>
            <a:ext cx="1551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132.17.0.0</a:t>
            </a:r>
            <a:endParaRPr lang="ru-RU" sz="2000" dirty="0"/>
          </a:p>
        </p:txBody>
      </p:sp>
      <p:sp>
        <p:nvSpPr>
          <p:cNvPr id="35" name="TextBox 34"/>
          <p:cNvSpPr txBox="1"/>
          <p:nvPr/>
        </p:nvSpPr>
        <p:spPr>
          <a:xfrm>
            <a:off x="7341029" y="3933056"/>
            <a:ext cx="1551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202.101.16.0</a:t>
            </a:r>
            <a:endParaRPr lang="ru-RU" sz="2000" dirty="0"/>
          </a:p>
        </p:txBody>
      </p:sp>
      <p:sp>
        <p:nvSpPr>
          <p:cNvPr id="36" name="TextBox 35"/>
          <p:cNvSpPr txBox="1"/>
          <p:nvPr/>
        </p:nvSpPr>
        <p:spPr>
          <a:xfrm>
            <a:off x="3707904" y="3933056"/>
            <a:ext cx="1551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194.27.19.0</a:t>
            </a:r>
            <a:endParaRPr lang="ru-RU" sz="2000" dirty="0"/>
          </a:p>
        </p:txBody>
      </p:sp>
      <p:sp>
        <p:nvSpPr>
          <p:cNvPr id="37" name="TextBox 36"/>
          <p:cNvSpPr txBox="1"/>
          <p:nvPr/>
        </p:nvSpPr>
        <p:spPr>
          <a:xfrm>
            <a:off x="35496" y="3933056"/>
            <a:ext cx="1551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202.101.15.0</a:t>
            </a:r>
            <a:endParaRPr lang="ru-RU" sz="2000" dirty="0"/>
          </a:p>
        </p:txBody>
      </p:sp>
      <p:sp>
        <p:nvSpPr>
          <p:cNvPr id="38" name="TextBox 37"/>
          <p:cNvSpPr txBox="1"/>
          <p:nvPr/>
        </p:nvSpPr>
        <p:spPr>
          <a:xfrm>
            <a:off x="2444485" y="3068960"/>
            <a:ext cx="1407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194.27.18.0</a:t>
            </a:r>
            <a:endParaRPr lang="ru-RU" sz="2000" dirty="0"/>
          </a:p>
        </p:txBody>
      </p:sp>
      <p:sp>
        <p:nvSpPr>
          <p:cNvPr id="39" name="TextBox 38"/>
          <p:cNvSpPr txBox="1"/>
          <p:nvPr/>
        </p:nvSpPr>
        <p:spPr>
          <a:xfrm>
            <a:off x="5154606" y="3028890"/>
            <a:ext cx="1289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132.15.0.0</a:t>
            </a:r>
            <a:endParaRPr lang="ru-RU" sz="2000" dirty="0"/>
          </a:p>
        </p:txBody>
      </p:sp>
      <p:sp>
        <p:nvSpPr>
          <p:cNvPr id="40" name="TextBox 39"/>
          <p:cNvSpPr txBox="1"/>
          <p:nvPr/>
        </p:nvSpPr>
        <p:spPr>
          <a:xfrm>
            <a:off x="5580112" y="332656"/>
            <a:ext cx="1584176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132.11.0.101</a:t>
            </a:r>
            <a:endParaRPr lang="ru-RU" sz="2000" dirty="0"/>
          </a:p>
        </p:txBody>
      </p:sp>
      <p:sp>
        <p:nvSpPr>
          <p:cNvPr id="41" name="TextBox 40"/>
          <p:cNvSpPr txBox="1"/>
          <p:nvPr/>
        </p:nvSpPr>
        <p:spPr>
          <a:xfrm>
            <a:off x="4555637" y="2060848"/>
            <a:ext cx="1407435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132.15.0.6</a:t>
            </a:r>
            <a:endParaRPr lang="ru-RU" sz="2000" dirty="0"/>
          </a:p>
        </p:txBody>
      </p:sp>
      <p:sp>
        <p:nvSpPr>
          <p:cNvPr id="42" name="TextBox 41"/>
          <p:cNvSpPr txBox="1"/>
          <p:nvPr/>
        </p:nvSpPr>
        <p:spPr>
          <a:xfrm>
            <a:off x="6980989" y="2060848"/>
            <a:ext cx="1407435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132.17.0.1</a:t>
            </a:r>
            <a:endParaRPr lang="ru-RU" sz="2000" dirty="0"/>
          </a:p>
        </p:txBody>
      </p:sp>
      <p:cxnSp>
        <p:nvCxnSpPr>
          <p:cNvPr id="43" name="Прямая со стрелкой 42"/>
          <p:cNvCxnSpPr/>
          <p:nvPr/>
        </p:nvCxnSpPr>
        <p:spPr>
          <a:xfrm>
            <a:off x="5580112" y="732766"/>
            <a:ext cx="288033" cy="527259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 стрелкой 44"/>
          <p:cNvCxnSpPr/>
          <p:nvPr/>
        </p:nvCxnSpPr>
        <p:spPr>
          <a:xfrm flipV="1">
            <a:off x="5963072" y="1626332"/>
            <a:ext cx="373125" cy="434516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 стрелкой 46"/>
          <p:cNvCxnSpPr/>
          <p:nvPr/>
        </p:nvCxnSpPr>
        <p:spPr>
          <a:xfrm flipH="1" flipV="1">
            <a:off x="6792654" y="1381837"/>
            <a:ext cx="188335" cy="679011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395536" y="3140968"/>
            <a:ext cx="1551451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194.27.18.51</a:t>
            </a:r>
            <a:endParaRPr lang="ru-RU" sz="2000" dirty="0"/>
          </a:p>
        </p:txBody>
      </p:sp>
      <p:cxnSp>
        <p:nvCxnSpPr>
          <p:cNvPr id="50" name="Прямая со стрелкой 49"/>
          <p:cNvCxnSpPr/>
          <p:nvPr/>
        </p:nvCxnSpPr>
        <p:spPr>
          <a:xfrm>
            <a:off x="1946987" y="3541078"/>
            <a:ext cx="536781" cy="535994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1763688" y="1249596"/>
            <a:ext cx="336442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2507366" y="1537628"/>
            <a:ext cx="336442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2939414" y="1249596"/>
            <a:ext cx="336442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5580112" y="1196752"/>
            <a:ext cx="336442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6323790" y="1537628"/>
            <a:ext cx="336442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755838" y="889556"/>
            <a:ext cx="336442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00B050"/>
                </a:solidFill>
              </a:rPr>
              <a:t>2</a:t>
            </a:r>
          </a:p>
        </p:txBody>
      </p:sp>
      <p:graphicFrame>
        <p:nvGraphicFramePr>
          <p:cNvPr id="44" name="Таблица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0027114"/>
              </p:ext>
            </p:extLst>
          </p:nvPr>
        </p:nvGraphicFramePr>
        <p:xfrm>
          <a:off x="136948" y="4869160"/>
          <a:ext cx="8899548" cy="1916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4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644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Номер</a:t>
                      </a:r>
                      <a:r>
                        <a:rPr lang="ru-RU" sz="2000" baseline="0" dirty="0">
                          <a:solidFill>
                            <a:schemeClr val="tx1"/>
                          </a:solidFill>
                        </a:rPr>
                        <a:t> сети</a:t>
                      </a:r>
                      <a:endParaRPr lang="ru-RU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Адрес следующего маршрутизатора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Порт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Метрика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132.11.0.0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132.11.0.101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132.17.0.0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132.17.0.1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132.15.0.0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132.15.0.6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12085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684854"/>
          </a:xfrm>
        </p:spPr>
        <p:txBody>
          <a:bodyPr>
            <a:normAutofit/>
          </a:bodyPr>
          <a:lstStyle/>
          <a:p>
            <a:r>
              <a:rPr lang="ru-RU" sz="3200" dirty="0"/>
              <a:t>Получение </a:t>
            </a:r>
            <a:r>
              <a:rPr lang="en-US" sz="3200" dirty="0"/>
              <a:t>RIP</a:t>
            </a:r>
            <a:r>
              <a:rPr lang="ru-RU" sz="3200" dirty="0"/>
              <a:t>-сообщений от соседей и обработка</a:t>
            </a:r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5443565"/>
              </p:ext>
            </p:extLst>
          </p:nvPr>
        </p:nvGraphicFramePr>
        <p:xfrm>
          <a:off x="19337" y="1052736"/>
          <a:ext cx="8899548" cy="479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4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644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Номер</a:t>
                      </a:r>
                      <a:r>
                        <a:rPr lang="ru-RU" sz="2000" baseline="0" dirty="0">
                          <a:solidFill>
                            <a:schemeClr val="tx1"/>
                          </a:solidFill>
                        </a:rPr>
                        <a:t> сети</a:t>
                      </a:r>
                      <a:endParaRPr lang="ru-RU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Адрес следующего маршрутизатора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Порт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Метрика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201.36.14.0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201.36.14.3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132.11.0.0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132.11.0.7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194.27.18.0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194.27.18.1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132.11.0.0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132.11.0.101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>
                          <a:solidFill>
                            <a:schemeClr val="tx1"/>
                          </a:solidFill>
                        </a:rPr>
                        <a:t>2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132.17.0.0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>
                          <a:solidFill>
                            <a:schemeClr val="tx1"/>
                          </a:solidFill>
                        </a:rPr>
                        <a:t>132.11.0.101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>
                          <a:solidFill>
                            <a:schemeClr val="tx1"/>
                          </a:solidFill>
                        </a:rPr>
                        <a:t>2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132.15.0.0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132.11.0.101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>
                          <a:solidFill>
                            <a:schemeClr val="tx1"/>
                          </a:solidFill>
                        </a:rPr>
                        <a:t>2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194.27.18.0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194.27.18.51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194.27.19.0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194.27.18.51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202.101.15.0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194.27.18.51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09516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684854"/>
          </a:xfrm>
        </p:spPr>
        <p:txBody>
          <a:bodyPr>
            <a:normAutofit/>
          </a:bodyPr>
          <a:lstStyle/>
          <a:p>
            <a:r>
              <a:rPr lang="ru-RU" sz="3200" dirty="0"/>
              <a:t>Получение </a:t>
            </a:r>
            <a:r>
              <a:rPr lang="en-US" sz="3200" dirty="0"/>
              <a:t>RIP</a:t>
            </a:r>
            <a:r>
              <a:rPr lang="ru-RU" sz="3200" dirty="0"/>
              <a:t>-сообщений от соседей и обработка</a:t>
            </a:r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9043016"/>
              </p:ext>
            </p:extLst>
          </p:nvPr>
        </p:nvGraphicFramePr>
        <p:xfrm>
          <a:off x="19337" y="1052736"/>
          <a:ext cx="8899548" cy="479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4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644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Номер</a:t>
                      </a:r>
                      <a:r>
                        <a:rPr lang="ru-RU" sz="2000" baseline="0" dirty="0">
                          <a:solidFill>
                            <a:schemeClr val="tx1"/>
                          </a:solidFill>
                        </a:rPr>
                        <a:t> сети</a:t>
                      </a:r>
                      <a:endParaRPr lang="ru-RU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Адрес следующего маршрутизатора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Порт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Метрика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201.36.14.0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201.36.14.3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132.11.0.0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132.11.0.7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194.27.18.0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194.27.18.1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strike="sngStrike" dirty="0">
                          <a:solidFill>
                            <a:schemeClr val="tx1"/>
                          </a:solidFill>
                        </a:rPr>
                        <a:t>132.11.0.0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strike="sngStrike" dirty="0">
                          <a:solidFill>
                            <a:schemeClr val="tx1"/>
                          </a:solidFill>
                        </a:rPr>
                        <a:t>132.11.0.101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strike="sngStrike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strike="sngStrike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132.17.0.0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>
                          <a:solidFill>
                            <a:schemeClr val="tx1"/>
                          </a:solidFill>
                        </a:rPr>
                        <a:t>132.11.0.101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>
                          <a:solidFill>
                            <a:schemeClr val="tx1"/>
                          </a:solidFill>
                        </a:rPr>
                        <a:t>2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132.15.0.0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132.11.0.101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>
                          <a:solidFill>
                            <a:schemeClr val="tx1"/>
                          </a:solidFill>
                        </a:rPr>
                        <a:t>2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strike="sngStrike" dirty="0">
                          <a:solidFill>
                            <a:schemeClr val="tx1"/>
                          </a:solidFill>
                        </a:rPr>
                        <a:t>194.27.18.0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strike="sngStrike" dirty="0">
                          <a:solidFill>
                            <a:schemeClr val="tx1"/>
                          </a:solidFill>
                        </a:rPr>
                        <a:t>194.27.18.51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strike="sngStrike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strike="sngStrike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194.27.19.0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194.27.18.51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202.101.15.0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194.27.18.51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94497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684854"/>
          </a:xfrm>
        </p:spPr>
        <p:txBody>
          <a:bodyPr>
            <a:normAutofit fontScale="90000"/>
          </a:bodyPr>
          <a:lstStyle/>
          <a:p>
            <a:r>
              <a:rPr lang="ru-RU" dirty="0"/>
              <a:t>Алгоритм Форда-Беллмана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720080"/>
            <a:ext cx="9144000" cy="6165304"/>
          </a:xfrm>
        </p:spPr>
        <p:txBody>
          <a:bodyPr>
            <a:normAutofit/>
          </a:bodyPr>
          <a:lstStyle/>
          <a:p>
            <a:pPr algn="l"/>
            <a:r>
              <a:rPr lang="ru-RU" sz="2800" dirty="0">
                <a:solidFill>
                  <a:schemeClr val="tx1"/>
                </a:solidFill>
              </a:rPr>
              <a:t>Дан граф (</a:t>
            </a:r>
            <a:r>
              <a:rPr lang="en-US" sz="2800" dirty="0">
                <a:solidFill>
                  <a:schemeClr val="tx1"/>
                </a:solidFill>
              </a:rPr>
              <a:t>V, E).</a:t>
            </a:r>
            <a:br>
              <a:rPr lang="ru-RU" sz="2800" dirty="0">
                <a:solidFill>
                  <a:schemeClr val="tx1"/>
                </a:solidFill>
              </a:rPr>
            </a:br>
            <a:r>
              <a:rPr lang="ru-RU" sz="2800" dirty="0">
                <a:solidFill>
                  <a:schemeClr val="tx1"/>
                </a:solidFill>
              </a:rPr>
              <a:t>Найти расстояния от источника </a:t>
            </a:r>
            <a:r>
              <a:rPr lang="en-US" sz="2800" dirty="0">
                <a:solidFill>
                  <a:schemeClr val="tx1"/>
                </a:solidFill>
              </a:rPr>
              <a:t>s</a:t>
            </a:r>
            <a:r>
              <a:rPr lang="ru-RU" sz="2800" dirty="0">
                <a:solidFill>
                  <a:schemeClr val="tx1"/>
                </a:solidFill>
              </a:rPr>
              <a:t> до всех вершин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</a:rPr>
              <a:t>for v in V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</a:rPr>
              <a:t>	do d[v] := +</a:t>
            </a:r>
            <a:r>
              <a:rPr lang="en-US" sz="2800" dirty="0" err="1">
                <a:solidFill>
                  <a:schemeClr val="tx1"/>
                </a:solidFill>
              </a:rPr>
              <a:t>infty</a:t>
            </a:r>
            <a:endParaRPr lang="en-US" sz="2800" dirty="0">
              <a:solidFill>
                <a:schemeClr val="tx1"/>
              </a:solidFill>
            </a:endParaRPr>
          </a:p>
          <a:p>
            <a:pPr algn="l"/>
            <a:r>
              <a:rPr lang="en-US" sz="2800" dirty="0">
                <a:solidFill>
                  <a:schemeClr val="tx1"/>
                </a:solidFill>
              </a:rPr>
              <a:t>d[s] := 0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</a:rPr>
              <a:t>for </a:t>
            </a:r>
            <a:r>
              <a:rPr lang="en-US" sz="2800" dirty="0" err="1">
                <a:solidFill>
                  <a:schemeClr val="tx1"/>
                </a:solidFill>
              </a:rPr>
              <a:t>i</a:t>
            </a:r>
            <a:r>
              <a:rPr lang="en-US" sz="2800" dirty="0">
                <a:solidFill>
                  <a:schemeClr val="tx1"/>
                </a:solidFill>
              </a:rPr>
              <a:t> :=1 to |V|-1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</a:rPr>
              <a:t>	do for (</a:t>
            </a:r>
            <a:r>
              <a:rPr lang="en-US" sz="2800" dirty="0" err="1">
                <a:solidFill>
                  <a:schemeClr val="tx1"/>
                </a:solidFill>
              </a:rPr>
              <a:t>u,v</a:t>
            </a:r>
            <a:r>
              <a:rPr lang="en-US" sz="2800" dirty="0">
                <a:solidFill>
                  <a:schemeClr val="tx1"/>
                </a:solidFill>
              </a:rPr>
              <a:t>) in E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</a:rPr>
              <a:t>		if  d[v] &gt; d[u] + w(</a:t>
            </a:r>
            <a:r>
              <a:rPr lang="en-US" sz="2800" dirty="0" err="1">
                <a:solidFill>
                  <a:schemeClr val="tx1"/>
                </a:solidFill>
              </a:rPr>
              <a:t>u,v</a:t>
            </a:r>
            <a:r>
              <a:rPr lang="en-US" sz="2800" dirty="0">
                <a:solidFill>
                  <a:schemeClr val="tx1"/>
                </a:solidFill>
              </a:rPr>
              <a:t>)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</a:rPr>
              <a:t>			then  d[v] </a:t>
            </a:r>
            <a:r>
              <a:rPr lang="ru-RU" sz="2800" dirty="0">
                <a:solidFill>
                  <a:schemeClr val="tx1"/>
                </a:solidFill>
              </a:rPr>
              <a:t>:=</a:t>
            </a:r>
            <a:r>
              <a:rPr lang="en-US" sz="2800" dirty="0">
                <a:solidFill>
                  <a:schemeClr val="tx1"/>
                </a:solidFill>
              </a:rPr>
              <a:t> d[u] + w(</a:t>
            </a:r>
            <a:r>
              <a:rPr lang="en-US" sz="2800" dirty="0" err="1">
                <a:solidFill>
                  <a:schemeClr val="tx1"/>
                </a:solidFill>
              </a:rPr>
              <a:t>u,v</a:t>
            </a:r>
            <a:r>
              <a:rPr lang="en-US" sz="2800" dirty="0">
                <a:solidFill>
                  <a:schemeClr val="tx1"/>
                </a:solidFill>
              </a:rPr>
              <a:t>)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</a:rPr>
              <a:t>return  d</a:t>
            </a:r>
          </a:p>
        </p:txBody>
      </p:sp>
    </p:spTree>
    <p:extLst>
      <p:ext uri="{BB962C8B-B14F-4D97-AF65-F5344CB8AC3E}">
        <p14:creationId xmlns:p14="http://schemas.microsoft.com/office/powerpoint/2010/main" val="22739115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051720" y="910461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R1</a:t>
            </a:r>
            <a:endParaRPr lang="ru-RU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5868144" y="908720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R2</a:t>
            </a:r>
            <a:endParaRPr lang="ru-RU" sz="3600" dirty="0"/>
          </a:p>
        </p:txBody>
      </p:sp>
      <p:sp>
        <p:nvSpPr>
          <p:cNvPr id="8" name="TextBox 7"/>
          <p:cNvSpPr txBox="1"/>
          <p:nvPr/>
        </p:nvSpPr>
        <p:spPr>
          <a:xfrm>
            <a:off x="2051720" y="2134597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R3</a:t>
            </a:r>
            <a:endParaRPr lang="ru-RU" sz="3600" dirty="0"/>
          </a:p>
        </p:txBody>
      </p:sp>
      <p:sp>
        <p:nvSpPr>
          <p:cNvPr id="9" name="TextBox 8"/>
          <p:cNvSpPr txBox="1"/>
          <p:nvPr/>
        </p:nvSpPr>
        <p:spPr>
          <a:xfrm>
            <a:off x="5868144" y="2132856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R4</a:t>
            </a:r>
            <a:endParaRPr lang="ru-RU" sz="3600" dirty="0"/>
          </a:p>
        </p:txBody>
      </p:sp>
      <p:cxnSp>
        <p:nvCxnSpPr>
          <p:cNvPr id="11" name="Прямая соединительная линия 10"/>
          <p:cNvCxnSpPr>
            <a:stCxn id="6" idx="2"/>
            <a:endCxn id="8" idx="0"/>
          </p:cNvCxnSpPr>
          <p:nvPr/>
        </p:nvCxnSpPr>
        <p:spPr>
          <a:xfrm>
            <a:off x="2519772" y="1556792"/>
            <a:ext cx="0" cy="577805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>
            <a:endCxn id="9" idx="0"/>
          </p:cNvCxnSpPr>
          <p:nvPr/>
        </p:nvCxnSpPr>
        <p:spPr>
          <a:xfrm>
            <a:off x="6336196" y="1556792"/>
            <a:ext cx="0" cy="576064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/>
          <p:cNvCxnSpPr>
            <a:stCxn id="9" idx="1"/>
          </p:cNvCxnSpPr>
          <p:nvPr/>
        </p:nvCxnSpPr>
        <p:spPr>
          <a:xfrm flipH="1">
            <a:off x="2987824" y="2456022"/>
            <a:ext cx="2880320" cy="174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/>
          <p:cNvCxnSpPr/>
          <p:nvPr/>
        </p:nvCxnSpPr>
        <p:spPr>
          <a:xfrm flipH="1">
            <a:off x="2987824" y="1233626"/>
            <a:ext cx="2880320" cy="174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/>
          <p:cNvCxnSpPr/>
          <p:nvPr/>
        </p:nvCxnSpPr>
        <p:spPr>
          <a:xfrm flipH="1">
            <a:off x="1317331" y="1268760"/>
            <a:ext cx="734389" cy="1014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/>
          <p:cNvCxnSpPr/>
          <p:nvPr/>
        </p:nvCxnSpPr>
        <p:spPr>
          <a:xfrm flipH="1">
            <a:off x="6804248" y="1251180"/>
            <a:ext cx="191477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/>
          <p:cNvCxnSpPr/>
          <p:nvPr/>
        </p:nvCxnSpPr>
        <p:spPr>
          <a:xfrm flipH="1">
            <a:off x="136950" y="2426930"/>
            <a:ext cx="191477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/>
          <p:cNvCxnSpPr/>
          <p:nvPr/>
        </p:nvCxnSpPr>
        <p:spPr>
          <a:xfrm flipH="1">
            <a:off x="6804248" y="2409350"/>
            <a:ext cx="191477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496" y="1269774"/>
            <a:ext cx="1551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201.36.14.0</a:t>
            </a:r>
            <a:endParaRPr lang="ru-RU" sz="2000" dirty="0"/>
          </a:p>
        </p:txBody>
      </p:sp>
      <p:sp>
        <p:nvSpPr>
          <p:cNvPr id="30" name="TextBox 29"/>
          <p:cNvSpPr txBox="1"/>
          <p:nvPr/>
        </p:nvSpPr>
        <p:spPr>
          <a:xfrm>
            <a:off x="3164565" y="260648"/>
            <a:ext cx="1407435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132.11.0.7</a:t>
            </a:r>
            <a:endParaRPr lang="ru-RU" sz="2000" dirty="0"/>
          </a:p>
        </p:txBody>
      </p:sp>
      <p:cxnSp>
        <p:nvCxnSpPr>
          <p:cNvPr id="31" name="Прямая со стрелкой 30"/>
          <p:cNvCxnSpPr/>
          <p:nvPr/>
        </p:nvCxnSpPr>
        <p:spPr>
          <a:xfrm flipH="1">
            <a:off x="2987824" y="660758"/>
            <a:ext cx="176741" cy="608003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3851920" y="1268760"/>
            <a:ext cx="12961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132.11.0.0</a:t>
            </a:r>
            <a:endParaRPr lang="ru-RU" sz="2000" dirty="0"/>
          </a:p>
        </p:txBody>
      </p:sp>
      <p:sp>
        <p:nvSpPr>
          <p:cNvPr id="40" name="TextBox 39"/>
          <p:cNvSpPr txBox="1"/>
          <p:nvPr/>
        </p:nvSpPr>
        <p:spPr>
          <a:xfrm>
            <a:off x="5580112" y="260648"/>
            <a:ext cx="1584176" cy="40011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132.11.0.101</a:t>
            </a:r>
            <a:endParaRPr lang="ru-RU" sz="2000" dirty="0"/>
          </a:p>
        </p:txBody>
      </p:sp>
      <p:cxnSp>
        <p:nvCxnSpPr>
          <p:cNvPr id="43" name="Прямая со стрелкой 42"/>
          <p:cNvCxnSpPr/>
          <p:nvPr/>
        </p:nvCxnSpPr>
        <p:spPr>
          <a:xfrm>
            <a:off x="5580112" y="660758"/>
            <a:ext cx="288033" cy="527259"/>
          </a:xfrm>
          <a:prstGeom prst="straightConnector1">
            <a:avLst/>
          </a:prstGeom>
          <a:ln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2939414" y="1177588"/>
            <a:ext cx="336442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5580112" y="1124744"/>
            <a:ext cx="336442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4" name="Молния 3"/>
          <p:cNvSpPr/>
          <p:nvPr/>
        </p:nvSpPr>
        <p:spPr>
          <a:xfrm rot="1300301">
            <a:off x="308661" y="755363"/>
            <a:ext cx="962873" cy="432327"/>
          </a:xfrm>
          <a:prstGeom prst="lightningBolt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8" name="Прямая соединительная линия 47"/>
          <p:cNvCxnSpPr/>
          <p:nvPr/>
        </p:nvCxnSpPr>
        <p:spPr>
          <a:xfrm flipH="1">
            <a:off x="107504" y="1267746"/>
            <a:ext cx="734389" cy="1014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1" name="Таблица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619607"/>
              </p:ext>
            </p:extLst>
          </p:nvPr>
        </p:nvGraphicFramePr>
        <p:xfrm>
          <a:off x="61227" y="2924944"/>
          <a:ext cx="8899548" cy="9584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97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95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Номер</a:t>
                      </a:r>
                      <a:r>
                        <a:rPr lang="ru-RU" sz="2000" baseline="0" dirty="0">
                          <a:solidFill>
                            <a:schemeClr val="tx1"/>
                          </a:solidFill>
                        </a:rPr>
                        <a:t> сети (</a:t>
                      </a:r>
                      <a:r>
                        <a:rPr lang="en-US" sz="2000" baseline="0" dirty="0">
                          <a:solidFill>
                            <a:schemeClr val="tx1"/>
                          </a:solidFill>
                        </a:rPr>
                        <a:t>R2)</a:t>
                      </a:r>
                      <a:endParaRPr lang="ru-RU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Адрес следующего маршрутизатора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Порт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Метрика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201.36.14.0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132.11.0.7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8" name="Таблица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402520"/>
              </p:ext>
            </p:extLst>
          </p:nvPr>
        </p:nvGraphicFramePr>
        <p:xfrm>
          <a:off x="64940" y="4077072"/>
          <a:ext cx="8899548" cy="9584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97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95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Номер</a:t>
                      </a:r>
                      <a:r>
                        <a:rPr lang="ru-RU" sz="2000" baseline="0" dirty="0">
                          <a:solidFill>
                            <a:schemeClr val="tx1"/>
                          </a:solidFill>
                        </a:rPr>
                        <a:t> сети (</a:t>
                      </a:r>
                      <a:r>
                        <a:rPr lang="en-US" sz="2000" baseline="0" dirty="0">
                          <a:solidFill>
                            <a:schemeClr val="tx1"/>
                          </a:solidFill>
                        </a:rPr>
                        <a:t>R1)</a:t>
                      </a:r>
                      <a:endParaRPr lang="ru-RU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Адрес следующего маршрутизатора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Порт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Метрика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9208">
                <a:tc>
                  <a:txBody>
                    <a:bodyPr/>
                    <a:lstStyle/>
                    <a:p>
                      <a:pPr algn="l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201.36.14.0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132.11.0.101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ru-RU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07504" y="5157192"/>
            <a:ext cx="885698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b="1" dirty="0"/>
              <a:t>Расщепление горизонта</a:t>
            </a:r>
            <a:r>
              <a:rPr lang="ru-RU" sz="2200" dirty="0"/>
              <a:t> – метод борьбы с проблемой петель, образующихся между соседними маршрутизаторами. Заключается в том, что информация, хранящаяся в таблице маршрутизации не передается маршрутизатору, от которого она получена.</a:t>
            </a:r>
          </a:p>
        </p:txBody>
      </p:sp>
    </p:spTree>
    <p:extLst>
      <p:ext uri="{BB962C8B-B14F-4D97-AF65-F5344CB8AC3E}">
        <p14:creationId xmlns:p14="http://schemas.microsoft.com/office/powerpoint/2010/main" val="2396348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051720" y="406405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R1</a:t>
            </a:r>
            <a:endParaRPr lang="ru-RU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5868144" y="404664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R2</a:t>
            </a:r>
            <a:endParaRPr lang="ru-RU" sz="3600" dirty="0"/>
          </a:p>
        </p:txBody>
      </p:sp>
      <p:sp>
        <p:nvSpPr>
          <p:cNvPr id="8" name="TextBox 7"/>
          <p:cNvSpPr txBox="1"/>
          <p:nvPr/>
        </p:nvSpPr>
        <p:spPr>
          <a:xfrm>
            <a:off x="2051720" y="1630541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R3</a:t>
            </a:r>
            <a:endParaRPr lang="ru-RU" sz="3600" dirty="0"/>
          </a:p>
        </p:txBody>
      </p:sp>
      <p:sp>
        <p:nvSpPr>
          <p:cNvPr id="9" name="TextBox 8"/>
          <p:cNvSpPr txBox="1"/>
          <p:nvPr/>
        </p:nvSpPr>
        <p:spPr>
          <a:xfrm>
            <a:off x="5868144" y="1628800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R4</a:t>
            </a:r>
            <a:endParaRPr lang="ru-RU" sz="3600" dirty="0"/>
          </a:p>
        </p:txBody>
      </p:sp>
      <p:cxnSp>
        <p:nvCxnSpPr>
          <p:cNvPr id="11" name="Прямая соединительная линия 10"/>
          <p:cNvCxnSpPr>
            <a:stCxn id="6" idx="2"/>
            <a:endCxn id="8" idx="0"/>
          </p:cNvCxnSpPr>
          <p:nvPr/>
        </p:nvCxnSpPr>
        <p:spPr>
          <a:xfrm>
            <a:off x="2519772" y="1052736"/>
            <a:ext cx="0" cy="577805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>
            <a:endCxn id="9" idx="0"/>
          </p:cNvCxnSpPr>
          <p:nvPr/>
        </p:nvCxnSpPr>
        <p:spPr>
          <a:xfrm>
            <a:off x="6336196" y="1052736"/>
            <a:ext cx="0" cy="576064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/>
          <p:cNvCxnSpPr>
            <a:stCxn id="9" idx="1"/>
          </p:cNvCxnSpPr>
          <p:nvPr/>
        </p:nvCxnSpPr>
        <p:spPr>
          <a:xfrm flipH="1">
            <a:off x="2987824" y="1951966"/>
            <a:ext cx="2880320" cy="174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/>
          <p:cNvCxnSpPr/>
          <p:nvPr/>
        </p:nvCxnSpPr>
        <p:spPr>
          <a:xfrm flipH="1">
            <a:off x="2987824" y="729570"/>
            <a:ext cx="2880320" cy="174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/>
          <p:cNvCxnSpPr/>
          <p:nvPr/>
        </p:nvCxnSpPr>
        <p:spPr>
          <a:xfrm flipH="1">
            <a:off x="1317331" y="764704"/>
            <a:ext cx="734389" cy="1014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/>
          <p:cNvCxnSpPr/>
          <p:nvPr/>
        </p:nvCxnSpPr>
        <p:spPr>
          <a:xfrm flipH="1">
            <a:off x="6804248" y="747124"/>
            <a:ext cx="191477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/>
          <p:cNvCxnSpPr/>
          <p:nvPr/>
        </p:nvCxnSpPr>
        <p:spPr>
          <a:xfrm flipH="1">
            <a:off x="136950" y="1922874"/>
            <a:ext cx="191477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/>
          <p:cNvCxnSpPr/>
          <p:nvPr/>
        </p:nvCxnSpPr>
        <p:spPr>
          <a:xfrm flipH="1">
            <a:off x="6804248" y="1905294"/>
            <a:ext cx="191477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496" y="765718"/>
            <a:ext cx="1551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201.36.14.0</a:t>
            </a:r>
            <a:endParaRPr lang="ru-RU" sz="2000" dirty="0"/>
          </a:p>
        </p:txBody>
      </p:sp>
      <p:sp>
        <p:nvSpPr>
          <p:cNvPr id="4" name="Молния 3"/>
          <p:cNvSpPr/>
          <p:nvPr/>
        </p:nvSpPr>
        <p:spPr>
          <a:xfrm rot="1300301">
            <a:off x="308661" y="251307"/>
            <a:ext cx="962873" cy="432327"/>
          </a:xfrm>
          <a:prstGeom prst="lightningBolt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8" name="Прямая соединительная линия 47"/>
          <p:cNvCxnSpPr/>
          <p:nvPr/>
        </p:nvCxnSpPr>
        <p:spPr>
          <a:xfrm flipH="1">
            <a:off x="107504" y="763690"/>
            <a:ext cx="734389" cy="1014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4624" y="2996952"/>
            <a:ext cx="858206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Методы  предотвращения зацикливания по составным петлям.</a:t>
            </a:r>
            <a:endParaRPr lang="ru-RU" sz="2400" dirty="0"/>
          </a:p>
          <a:p>
            <a:endParaRPr lang="ru-RU" sz="2200" b="1" dirty="0"/>
          </a:p>
          <a:p>
            <a:r>
              <a:rPr lang="en-US" sz="2400" b="1" dirty="0"/>
              <a:t>triggered updates</a:t>
            </a:r>
            <a:r>
              <a:rPr lang="ru-RU" sz="2200" dirty="0"/>
              <a:t> – обновления, инициируемые немедленно, при возникновении изменений в топологии сети, содержат обновленную информацию о маршрутизации, которая отражает эти изменения.</a:t>
            </a:r>
            <a:br>
              <a:rPr lang="ru-RU" sz="2200" dirty="0"/>
            </a:br>
            <a:endParaRPr lang="ru-RU" sz="2200" dirty="0"/>
          </a:p>
          <a:p>
            <a:r>
              <a:rPr lang="en-US" sz="2400" b="1" dirty="0"/>
              <a:t>hold down</a:t>
            </a:r>
            <a:r>
              <a:rPr lang="ru-RU" sz="2200" dirty="0"/>
              <a:t> – введение таймаута на принятие новых данных о сети, которая стала только что недоступной.</a:t>
            </a:r>
          </a:p>
        </p:txBody>
      </p:sp>
    </p:spTree>
    <p:extLst>
      <p:ext uri="{BB962C8B-B14F-4D97-AF65-F5344CB8AC3E}">
        <p14:creationId xmlns:p14="http://schemas.microsoft.com/office/powerpoint/2010/main" val="13863630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051720" y="406405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R1</a:t>
            </a:r>
            <a:endParaRPr lang="ru-RU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5868144" y="404664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R2</a:t>
            </a:r>
            <a:endParaRPr lang="ru-RU" sz="3600" dirty="0"/>
          </a:p>
        </p:txBody>
      </p:sp>
      <p:sp>
        <p:nvSpPr>
          <p:cNvPr id="8" name="TextBox 7"/>
          <p:cNvSpPr txBox="1"/>
          <p:nvPr/>
        </p:nvSpPr>
        <p:spPr>
          <a:xfrm>
            <a:off x="2051720" y="1630541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R3</a:t>
            </a:r>
            <a:endParaRPr lang="ru-RU" sz="3600" dirty="0"/>
          </a:p>
        </p:txBody>
      </p:sp>
      <p:sp>
        <p:nvSpPr>
          <p:cNvPr id="9" name="TextBox 8"/>
          <p:cNvSpPr txBox="1"/>
          <p:nvPr/>
        </p:nvSpPr>
        <p:spPr>
          <a:xfrm>
            <a:off x="5868144" y="1628800"/>
            <a:ext cx="936104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R4</a:t>
            </a:r>
            <a:endParaRPr lang="ru-RU" sz="3600" dirty="0"/>
          </a:p>
        </p:txBody>
      </p:sp>
      <p:cxnSp>
        <p:nvCxnSpPr>
          <p:cNvPr id="11" name="Прямая соединительная линия 10"/>
          <p:cNvCxnSpPr>
            <a:stCxn id="6" idx="2"/>
            <a:endCxn id="8" idx="0"/>
          </p:cNvCxnSpPr>
          <p:nvPr/>
        </p:nvCxnSpPr>
        <p:spPr>
          <a:xfrm>
            <a:off x="2519772" y="1052736"/>
            <a:ext cx="0" cy="577805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>
            <a:endCxn id="9" idx="0"/>
          </p:cNvCxnSpPr>
          <p:nvPr/>
        </p:nvCxnSpPr>
        <p:spPr>
          <a:xfrm>
            <a:off x="6336196" y="1052736"/>
            <a:ext cx="0" cy="576064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/>
          <p:cNvCxnSpPr>
            <a:stCxn id="9" idx="1"/>
          </p:cNvCxnSpPr>
          <p:nvPr/>
        </p:nvCxnSpPr>
        <p:spPr>
          <a:xfrm flipH="1">
            <a:off x="2987824" y="1951966"/>
            <a:ext cx="2880320" cy="174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/>
          <p:cNvCxnSpPr/>
          <p:nvPr/>
        </p:nvCxnSpPr>
        <p:spPr>
          <a:xfrm flipH="1">
            <a:off x="2987824" y="729570"/>
            <a:ext cx="2880320" cy="174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/>
          <p:cNvCxnSpPr/>
          <p:nvPr/>
        </p:nvCxnSpPr>
        <p:spPr>
          <a:xfrm flipH="1">
            <a:off x="1317331" y="764704"/>
            <a:ext cx="734389" cy="1014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/>
          <p:cNvCxnSpPr/>
          <p:nvPr/>
        </p:nvCxnSpPr>
        <p:spPr>
          <a:xfrm flipH="1">
            <a:off x="6804248" y="747124"/>
            <a:ext cx="191477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/>
          <p:cNvCxnSpPr/>
          <p:nvPr/>
        </p:nvCxnSpPr>
        <p:spPr>
          <a:xfrm flipH="1">
            <a:off x="136950" y="1922874"/>
            <a:ext cx="191477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/>
          <p:cNvCxnSpPr/>
          <p:nvPr/>
        </p:nvCxnSpPr>
        <p:spPr>
          <a:xfrm flipH="1">
            <a:off x="6804248" y="1905294"/>
            <a:ext cx="191477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496" y="765718"/>
            <a:ext cx="1551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201.36.14.0</a:t>
            </a:r>
            <a:endParaRPr lang="ru-RU" sz="2000" dirty="0"/>
          </a:p>
        </p:txBody>
      </p:sp>
      <p:sp>
        <p:nvSpPr>
          <p:cNvPr id="4" name="Молния 3"/>
          <p:cNvSpPr/>
          <p:nvPr/>
        </p:nvSpPr>
        <p:spPr>
          <a:xfrm rot="1300301">
            <a:off x="308661" y="251307"/>
            <a:ext cx="962873" cy="432327"/>
          </a:xfrm>
          <a:prstGeom prst="lightningBolt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8" name="Прямая соединительная линия 47"/>
          <p:cNvCxnSpPr/>
          <p:nvPr/>
        </p:nvCxnSpPr>
        <p:spPr>
          <a:xfrm flipH="1">
            <a:off x="107504" y="763690"/>
            <a:ext cx="734389" cy="1014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5496" y="2996952"/>
            <a:ext cx="8582068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Методы  предотвращения зацикливания по составным петлям.</a:t>
            </a:r>
            <a:endParaRPr lang="ru-RU" sz="2400" dirty="0"/>
          </a:p>
          <a:p>
            <a:endParaRPr lang="ru-RU" sz="2400" b="1" dirty="0"/>
          </a:p>
          <a:p>
            <a:r>
              <a:rPr lang="en-US" sz="2400" b="1" dirty="0"/>
              <a:t>poison reverse</a:t>
            </a:r>
            <a:r>
              <a:rPr lang="ru-RU" sz="2200" dirty="0"/>
              <a:t> – когда обрывается связь с сетью, анонсирующий ее маршрутизатор сохраняет в своей таблице данные об этой сети на время посылки нескольких периодических сообщений об обновлении. При этом в широковещательных сообщениях указывается бесконечная стоимость маршрута к сети, с которой отсутствует связь.</a:t>
            </a:r>
          </a:p>
          <a:p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33486223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684854"/>
          </a:xfrm>
        </p:spPr>
        <p:txBody>
          <a:bodyPr>
            <a:normAutofit fontScale="90000"/>
          </a:bodyPr>
          <a:lstStyle/>
          <a:p>
            <a:r>
              <a:rPr lang="ru-RU" dirty="0"/>
              <a:t>Рекомендуемая литература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720080"/>
            <a:ext cx="9144000" cy="6165304"/>
          </a:xfrm>
        </p:spPr>
        <p:txBody>
          <a:bodyPr>
            <a:normAutofit/>
          </a:bodyPr>
          <a:lstStyle/>
          <a:p>
            <a:pPr algn="l"/>
            <a:r>
              <a:rPr lang="ru-RU" sz="2800" dirty="0">
                <a:solidFill>
                  <a:schemeClr val="tx1"/>
                </a:solidFill>
              </a:rPr>
              <a:t>Данная лекция составлена по книге</a:t>
            </a:r>
            <a:br>
              <a:rPr lang="ru-RU" sz="2800" dirty="0">
                <a:solidFill>
                  <a:schemeClr val="tx1"/>
                </a:solidFill>
              </a:rPr>
            </a:br>
            <a:r>
              <a:rPr lang="ru-RU" sz="2800" dirty="0" err="1">
                <a:solidFill>
                  <a:schemeClr val="tx1"/>
                </a:solidFill>
              </a:rPr>
              <a:t>Олифер</a:t>
            </a:r>
            <a:r>
              <a:rPr lang="ru-RU" sz="2800" dirty="0">
                <a:solidFill>
                  <a:schemeClr val="tx1"/>
                </a:solidFill>
              </a:rPr>
              <a:t> В.Г. </a:t>
            </a:r>
            <a:r>
              <a:rPr lang="ru-RU" sz="2800" dirty="0" err="1">
                <a:solidFill>
                  <a:schemeClr val="tx1"/>
                </a:solidFill>
              </a:rPr>
              <a:t>Олифер</a:t>
            </a:r>
            <a:r>
              <a:rPr lang="ru-RU" sz="2800" dirty="0">
                <a:solidFill>
                  <a:schemeClr val="tx1"/>
                </a:solidFill>
              </a:rPr>
              <a:t> Н.А.</a:t>
            </a:r>
            <a:br>
              <a:rPr lang="ru-RU" sz="2800" dirty="0">
                <a:solidFill>
                  <a:schemeClr val="tx1"/>
                </a:solidFill>
              </a:rPr>
            </a:br>
            <a:r>
              <a:rPr lang="ru-RU" sz="2800" dirty="0">
                <a:solidFill>
                  <a:schemeClr val="tx1"/>
                </a:solidFill>
              </a:rPr>
              <a:t>Компьютерные сети: принципы, технологии, протоколы.</a:t>
            </a:r>
            <a:br>
              <a:rPr lang="ru-RU" sz="2800" dirty="0">
                <a:solidFill>
                  <a:schemeClr val="tx1"/>
                </a:solidFill>
              </a:rPr>
            </a:br>
            <a:r>
              <a:rPr lang="ru-RU" sz="2800" dirty="0">
                <a:solidFill>
                  <a:schemeClr val="tx1"/>
                </a:solidFill>
              </a:rPr>
              <a:t>4-е изд. – СПб.: Питер, 2010. – 944 с.</a:t>
            </a: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r>
              <a:rPr lang="ru-RU" sz="2800" dirty="0">
                <a:solidFill>
                  <a:schemeClr val="tx1"/>
                </a:solidFill>
              </a:rPr>
              <a:t>Гл. 16. Протоколы межсетевого взаимодействия, стр. 517 – 533.</a:t>
            </a:r>
          </a:p>
          <a:p>
            <a:pPr algn="l"/>
            <a:r>
              <a:rPr lang="ru-RU" sz="2800" dirty="0">
                <a:solidFill>
                  <a:schemeClr val="tx1"/>
                </a:solidFill>
              </a:rPr>
              <a:t>Гл. 17. Базовые протоколы </a:t>
            </a:r>
            <a:r>
              <a:rPr lang="en-US" sz="2800" dirty="0">
                <a:solidFill>
                  <a:schemeClr val="tx1"/>
                </a:solidFill>
              </a:rPr>
              <a:t>TCP/IP, </a:t>
            </a:r>
            <a:r>
              <a:rPr lang="ru-RU" sz="2800" dirty="0">
                <a:solidFill>
                  <a:schemeClr val="tx1"/>
                </a:solidFill>
              </a:rPr>
              <a:t>стр. </a:t>
            </a:r>
            <a:r>
              <a:rPr lang="ru-RU" sz="2800">
                <a:solidFill>
                  <a:schemeClr val="tx1"/>
                </a:solidFill>
              </a:rPr>
              <a:t>572 – 581.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2910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684854"/>
          </a:xfrm>
        </p:spPr>
        <p:txBody>
          <a:bodyPr>
            <a:normAutofit fontScale="90000"/>
          </a:bodyPr>
          <a:lstStyle/>
          <a:p>
            <a:r>
              <a:rPr lang="ru-RU" dirty="0"/>
              <a:t>Лекция № 1. Маршрутизация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720080"/>
            <a:ext cx="9144000" cy="6165304"/>
          </a:xfrm>
        </p:spPr>
        <p:txBody>
          <a:bodyPr>
            <a:normAutofit/>
          </a:bodyPr>
          <a:lstStyle/>
          <a:p>
            <a:r>
              <a:rPr lang="ru-RU" sz="3600" dirty="0">
                <a:solidFill>
                  <a:schemeClr val="tx1"/>
                </a:solidFill>
              </a:rPr>
              <a:t>Введение и мотивировка</a:t>
            </a:r>
          </a:p>
          <a:p>
            <a:pPr algn="l"/>
            <a:r>
              <a:rPr lang="ru-RU" sz="2800" dirty="0">
                <a:solidFill>
                  <a:schemeClr val="tx1"/>
                </a:solidFill>
              </a:rPr>
              <a:t>Технология канального уровня </a:t>
            </a:r>
            <a:r>
              <a:rPr lang="en-US" sz="2800" dirty="0">
                <a:solidFill>
                  <a:schemeClr val="tx1"/>
                </a:solidFill>
              </a:rPr>
              <a:t>Ethernet</a:t>
            </a:r>
            <a:r>
              <a:rPr lang="ru-RU" sz="2800" dirty="0">
                <a:solidFill>
                  <a:schemeClr val="tx1"/>
                </a:solidFill>
              </a:rPr>
              <a:t> предполагает общий доступ к среде и широковещательные рассылки.</a:t>
            </a: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r>
              <a:rPr lang="ru-RU" sz="2800" dirty="0">
                <a:solidFill>
                  <a:schemeClr val="tx1"/>
                </a:solidFill>
              </a:rPr>
              <a:t>Для изоляции трафика сеть делят на подсети, ограниченные маршрутизаторами.</a:t>
            </a: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r>
              <a:rPr lang="ru-RU" sz="2800" dirty="0">
                <a:solidFill>
                  <a:schemeClr val="tx1"/>
                </a:solidFill>
              </a:rPr>
              <a:t>Для продвижения трафика между сетями необходимо поддерживать актуальные таблицы маршрутизации.</a:t>
            </a: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r>
              <a:rPr lang="ru-RU" sz="2800" dirty="0">
                <a:solidFill>
                  <a:schemeClr val="tx1"/>
                </a:solidFill>
              </a:rPr>
              <a:t>Существуют различные протоколы маршрутизации: </a:t>
            </a:r>
            <a:r>
              <a:rPr lang="en-US" sz="2800" dirty="0">
                <a:solidFill>
                  <a:schemeClr val="tx1"/>
                </a:solidFill>
              </a:rPr>
              <a:t>RIP, OSPF, IS-IS, EIGRP</a:t>
            </a:r>
            <a:r>
              <a:rPr lang="ru-RU" sz="2800" dirty="0">
                <a:solidFill>
                  <a:schemeClr val="tx1"/>
                </a:solidFill>
              </a:rPr>
              <a:t>, имеющие свои плюсы и минусы</a:t>
            </a:r>
            <a:r>
              <a:rPr lang="en-US" sz="280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64255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684854"/>
          </a:xfrm>
        </p:spPr>
        <p:txBody>
          <a:bodyPr>
            <a:normAutofit fontScale="90000"/>
          </a:bodyPr>
          <a:lstStyle/>
          <a:p>
            <a:r>
              <a:rPr lang="ru-RU" dirty="0"/>
              <a:t>Маршрутизация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720080"/>
            <a:ext cx="9144000" cy="6165304"/>
          </a:xfrm>
        </p:spPr>
        <p:txBody>
          <a:bodyPr>
            <a:normAutofit/>
          </a:bodyPr>
          <a:lstStyle/>
          <a:p>
            <a:pPr algn="l"/>
            <a:r>
              <a:rPr lang="ru-RU" sz="2800" dirty="0">
                <a:solidFill>
                  <a:schemeClr val="tx1"/>
                </a:solidFill>
              </a:rPr>
              <a:t>Маршрутизация (англ. </a:t>
            </a:r>
            <a:r>
              <a:rPr lang="ru-RU" sz="2800" dirty="0" err="1">
                <a:solidFill>
                  <a:schemeClr val="tx1"/>
                </a:solidFill>
              </a:rPr>
              <a:t>Routing</a:t>
            </a:r>
            <a:r>
              <a:rPr lang="ru-RU" sz="2800" dirty="0">
                <a:solidFill>
                  <a:schemeClr val="tx1"/>
                </a:solidFill>
              </a:rPr>
              <a:t>) — процесс определения маршрута следования информации в сетях связи.</a:t>
            </a: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4786" y="1772816"/>
            <a:ext cx="3119062" cy="156966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sz="2400" dirty="0"/>
              <a:t>Не требующие таблиц маршрутизации:</a:t>
            </a:r>
          </a:p>
          <a:p>
            <a:r>
              <a:rPr lang="ru-RU" sz="2400" dirty="0"/>
              <a:t>	Лавинная</a:t>
            </a:r>
          </a:p>
          <a:p>
            <a:r>
              <a:rPr lang="ru-RU" sz="2400" dirty="0"/>
              <a:t>	От источника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5220072" y="1772816"/>
            <a:ext cx="3119062" cy="830997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sz="2400" dirty="0"/>
              <a:t>Требующие таблиц маршрутизации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55976" y="3615407"/>
            <a:ext cx="1800200" cy="461665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sz="2400" dirty="0"/>
              <a:t>Адаптивные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64288" y="3615407"/>
            <a:ext cx="1847565" cy="461665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sz="2400" dirty="0"/>
              <a:t>Статические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123728" y="4653136"/>
            <a:ext cx="2304256" cy="830997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sz="2400" dirty="0"/>
              <a:t>Дистанционно-векторные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580112" y="4653136"/>
            <a:ext cx="2376264" cy="830997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sz="2400" dirty="0"/>
              <a:t>Состояния связей</a:t>
            </a:r>
          </a:p>
        </p:txBody>
      </p:sp>
      <p:cxnSp>
        <p:nvCxnSpPr>
          <p:cNvPr id="23" name="Прямая со стрелкой 22"/>
          <p:cNvCxnSpPr/>
          <p:nvPr/>
        </p:nvCxnSpPr>
        <p:spPr>
          <a:xfrm flipH="1">
            <a:off x="4139952" y="4073590"/>
            <a:ext cx="804409" cy="579546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/>
          <p:cNvCxnSpPr/>
          <p:nvPr/>
        </p:nvCxnSpPr>
        <p:spPr>
          <a:xfrm>
            <a:off x="5520425" y="4073590"/>
            <a:ext cx="635751" cy="579546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/>
          <p:cNvCxnSpPr>
            <a:endCxn id="9" idx="0"/>
          </p:cNvCxnSpPr>
          <p:nvPr/>
        </p:nvCxnSpPr>
        <p:spPr>
          <a:xfrm flipH="1">
            <a:off x="5256076" y="2603813"/>
            <a:ext cx="1152128" cy="1011594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>
            <a:endCxn id="10" idx="0"/>
          </p:cNvCxnSpPr>
          <p:nvPr/>
        </p:nvCxnSpPr>
        <p:spPr>
          <a:xfrm>
            <a:off x="7020272" y="2603813"/>
            <a:ext cx="1067799" cy="1011594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4039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684854"/>
          </a:xfrm>
        </p:spPr>
        <p:txBody>
          <a:bodyPr>
            <a:normAutofit fontScale="90000"/>
          </a:bodyPr>
          <a:lstStyle/>
          <a:p>
            <a:r>
              <a:rPr lang="ru-RU" dirty="0"/>
              <a:t>Пример таблицы маршрутизации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720080"/>
            <a:ext cx="9144000" cy="6165304"/>
          </a:xfrm>
        </p:spPr>
        <p:txBody>
          <a:bodyPr>
            <a:noAutofit/>
          </a:bodyPr>
          <a:lstStyle/>
          <a:p>
            <a:pPr algn="l"/>
            <a:endParaRPr lang="ru-RU" sz="2000" b="1" dirty="0">
              <a:solidFill>
                <a:schemeClr val="tx1"/>
              </a:solidFill>
            </a:endParaRPr>
          </a:p>
          <a:p>
            <a:pPr algn="l"/>
            <a:endParaRPr lang="ru-RU" sz="2000" b="1" dirty="0">
              <a:solidFill>
                <a:schemeClr val="tx1"/>
              </a:solidFill>
            </a:endParaRPr>
          </a:p>
          <a:p>
            <a:pPr algn="l"/>
            <a:endParaRPr lang="ru-RU" sz="2000" b="1" dirty="0">
              <a:solidFill>
                <a:schemeClr val="tx1"/>
              </a:solidFill>
            </a:endParaRPr>
          </a:p>
          <a:p>
            <a:pPr algn="l"/>
            <a:endParaRPr lang="ru-RU" sz="2000" b="1" dirty="0">
              <a:solidFill>
                <a:schemeClr val="tx1"/>
              </a:solidFill>
            </a:endParaRPr>
          </a:p>
          <a:p>
            <a:pPr algn="l"/>
            <a:endParaRPr lang="ru-RU" sz="2000" b="1" dirty="0">
              <a:solidFill>
                <a:schemeClr val="tx1"/>
              </a:solidFill>
            </a:endParaRPr>
          </a:p>
          <a:p>
            <a:pPr algn="l"/>
            <a:endParaRPr lang="ru-RU" sz="2000" b="1" dirty="0">
              <a:solidFill>
                <a:schemeClr val="tx1"/>
              </a:solidFill>
            </a:endParaRPr>
          </a:p>
          <a:p>
            <a:pPr algn="l"/>
            <a:endParaRPr lang="ru-RU" sz="2000" b="1" dirty="0">
              <a:solidFill>
                <a:schemeClr val="tx1"/>
              </a:solidFill>
            </a:endParaRPr>
          </a:p>
          <a:p>
            <a:pPr algn="l"/>
            <a:r>
              <a:rPr lang="en-US" sz="2000" b="1" dirty="0">
                <a:solidFill>
                  <a:schemeClr val="tx1"/>
                </a:solidFill>
              </a:rPr>
              <a:t>Gateway of last resort is 0.0.0.0 to network 0.0.0.0</a:t>
            </a:r>
          </a:p>
          <a:p>
            <a:pPr algn="l"/>
            <a:r>
              <a:rPr lang="en-US" sz="2000" b="1" dirty="0">
                <a:solidFill>
                  <a:schemeClr val="tx1"/>
                </a:solidFill>
              </a:rPr>
              <a:t>     10.0.0.0/30 is </a:t>
            </a:r>
            <a:r>
              <a:rPr lang="en-US" sz="2000" b="1" dirty="0" err="1">
                <a:solidFill>
                  <a:schemeClr val="tx1"/>
                </a:solidFill>
              </a:rPr>
              <a:t>subnetted</a:t>
            </a:r>
            <a:r>
              <a:rPr lang="en-US" sz="2000" b="1" dirty="0">
                <a:solidFill>
                  <a:schemeClr val="tx1"/>
                </a:solidFill>
              </a:rPr>
              <a:t>, 3 subnets</a:t>
            </a:r>
          </a:p>
          <a:p>
            <a:pPr algn="l"/>
            <a:r>
              <a:rPr lang="en-US" sz="2000" b="1" dirty="0">
                <a:solidFill>
                  <a:schemeClr val="tx1"/>
                </a:solidFill>
              </a:rPr>
              <a:t>C       10.0.0.0 is directly connected, FastEthernet0/1</a:t>
            </a:r>
          </a:p>
          <a:p>
            <a:pPr algn="l"/>
            <a:r>
              <a:rPr lang="en-US" sz="2000" b="1" dirty="0">
                <a:solidFill>
                  <a:schemeClr val="tx1"/>
                </a:solidFill>
              </a:rPr>
              <a:t>C       10.0.0.4 is directly connected, Serial0/0/1</a:t>
            </a:r>
          </a:p>
          <a:p>
            <a:pPr algn="l"/>
            <a:r>
              <a:rPr lang="en-US" sz="2000" b="1" dirty="0">
                <a:solidFill>
                  <a:schemeClr val="tx1"/>
                </a:solidFill>
              </a:rPr>
              <a:t>R       10.0.0.8 [120/1] via 10.0.0.1, 00:00:06, FastEthernet0/1</a:t>
            </a:r>
          </a:p>
          <a:p>
            <a:pPr algn="l"/>
            <a:r>
              <a:rPr lang="en-US" sz="2000" b="1" dirty="0">
                <a:solidFill>
                  <a:schemeClr val="tx1"/>
                </a:solidFill>
              </a:rPr>
              <a:t>                 [120/1] via 10.0.0.5, 00:00:05, Serial0/0/1</a:t>
            </a:r>
          </a:p>
          <a:p>
            <a:pPr algn="l"/>
            <a:r>
              <a:rPr lang="en-US" sz="2000" b="1" dirty="0">
                <a:solidFill>
                  <a:schemeClr val="tx1"/>
                </a:solidFill>
              </a:rPr>
              <a:t>R    192.168.1.0/24 [120/1] via 10.0.0.1, 00:00:06, FastEthernet0/1</a:t>
            </a:r>
          </a:p>
          <a:p>
            <a:pPr algn="l"/>
            <a:r>
              <a:rPr lang="en-US" sz="2000" b="1" dirty="0">
                <a:solidFill>
                  <a:schemeClr val="tx1"/>
                </a:solidFill>
              </a:rPr>
              <a:t>C    192.168.2.0/24 is directly connected, FastEthernet0/0</a:t>
            </a:r>
          </a:p>
          <a:p>
            <a:pPr algn="l"/>
            <a:r>
              <a:rPr lang="en-US" sz="2000" b="1" dirty="0">
                <a:solidFill>
                  <a:schemeClr val="tx1"/>
                </a:solidFill>
              </a:rPr>
              <a:t>S*   0.0.0.0/0 is directly connected, FastEthernet0/0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388" y="0"/>
            <a:ext cx="8420100" cy="3371850"/>
          </a:xfrm>
          <a:prstGeom prst="rect">
            <a:avLst/>
          </a:prstGeom>
          <a:ln cmpd="sng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603537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684854"/>
          </a:xfrm>
        </p:spPr>
        <p:txBody>
          <a:bodyPr>
            <a:normAutofit fontScale="90000"/>
          </a:bodyPr>
          <a:lstStyle/>
          <a:p>
            <a:r>
              <a:rPr lang="ru-RU" dirty="0"/>
              <a:t>Вид таблицы маршрутизации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720080"/>
            <a:ext cx="9144000" cy="6165304"/>
          </a:xfrm>
        </p:spPr>
        <p:txBody>
          <a:bodyPr>
            <a:normAutofit/>
          </a:bodyPr>
          <a:lstStyle/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062" y="0"/>
            <a:ext cx="65543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461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684854"/>
          </a:xfrm>
        </p:spPr>
        <p:txBody>
          <a:bodyPr>
            <a:normAutofit fontScale="90000"/>
          </a:bodyPr>
          <a:lstStyle/>
          <a:p>
            <a:r>
              <a:rPr lang="ru-RU" dirty="0"/>
              <a:t>Пример маршрутизации без масок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720080"/>
            <a:ext cx="9144000" cy="6165304"/>
          </a:xfrm>
        </p:spPr>
        <p:txBody>
          <a:bodyPr>
            <a:normAutofit/>
          </a:bodyPr>
          <a:lstStyle/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76" y="0"/>
            <a:ext cx="75674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737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684854"/>
          </a:xfrm>
        </p:spPr>
        <p:txBody>
          <a:bodyPr>
            <a:normAutofit fontScale="90000"/>
          </a:bodyPr>
          <a:lstStyle/>
          <a:p>
            <a:r>
              <a:rPr lang="ru-RU" dirty="0"/>
              <a:t>Маски постоянной длины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720080"/>
            <a:ext cx="9144000" cy="6165304"/>
          </a:xfrm>
        </p:spPr>
        <p:txBody>
          <a:bodyPr>
            <a:normAutofit/>
          </a:bodyPr>
          <a:lstStyle/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"/>
            <a:ext cx="70651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484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7842"/>
            <a:ext cx="9144000" cy="684854"/>
          </a:xfrm>
        </p:spPr>
        <p:txBody>
          <a:bodyPr>
            <a:normAutofit fontScale="90000"/>
          </a:bodyPr>
          <a:lstStyle/>
          <a:p>
            <a:r>
              <a:rPr lang="ru-RU" dirty="0"/>
              <a:t>Маски постоянной длины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720080"/>
            <a:ext cx="9144000" cy="6165304"/>
          </a:xfrm>
        </p:spPr>
        <p:txBody>
          <a:bodyPr>
            <a:normAutofit/>
          </a:bodyPr>
          <a:lstStyle/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4899417"/>
          </a:xfrm>
          <a:prstGeom prst="rect">
            <a:avLst/>
          </a:prstGeom>
        </p:spPr>
      </p:pic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8027781"/>
              </p:ext>
            </p:extLst>
          </p:nvPr>
        </p:nvGraphicFramePr>
        <p:xfrm>
          <a:off x="6540" y="4873704"/>
          <a:ext cx="9137461" cy="201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71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2372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67540"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129.44.0.0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255.255.192.0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129.44.0.1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129.44.0.1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Подключена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5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129.44.64.0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255.255.192.0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129.44.64.7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129.44.64.7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>
                          <a:solidFill>
                            <a:schemeClr val="tx1"/>
                          </a:solidFill>
                        </a:rPr>
                        <a:t>Подключена</a:t>
                      </a:r>
                      <a:endParaRPr lang="ru-RU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75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129.44.128.0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255.255.192.0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129.44.128.5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129.44.128.5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>
                          <a:solidFill>
                            <a:schemeClr val="tx1"/>
                          </a:solidFill>
                        </a:rPr>
                        <a:t>Подключена</a:t>
                      </a:r>
                      <a:endParaRPr lang="ru-RU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75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129.44.192.0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255.255.192.0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129.44.192.1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129.44.192.1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Подключена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7540"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0.0.0.0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0.0.0.0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129.44.192.2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129.44.192.1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75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129.44.128.15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255.255.255.255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129.44.64.8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129.44.64.7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218986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30D3AA8D6973C9469AE4A5CDFBC1600F" ma:contentTypeVersion="0" ma:contentTypeDescription="Создание документа." ma:contentTypeScope="" ma:versionID="5743b3ced399441abcd97494f3f9f488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092c53c41ebcaed16a7ceff08f01c09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FB5014F-8237-4FE1-ACD5-B7C524152BD2}"/>
</file>

<file path=customXml/itemProps2.xml><?xml version="1.0" encoding="utf-8"?>
<ds:datastoreItem xmlns:ds="http://schemas.openxmlformats.org/officeDocument/2006/customXml" ds:itemID="{43522465-8205-4E96-8565-FD4C998487D7}"/>
</file>

<file path=customXml/itemProps3.xml><?xml version="1.0" encoding="utf-8"?>
<ds:datastoreItem xmlns:ds="http://schemas.openxmlformats.org/officeDocument/2006/customXml" ds:itemID="{9F09A975-41C4-4258-ADFB-9FBD91891C23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5794</TotalTime>
  <Words>1750</Words>
  <Application>Microsoft Office PowerPoint</Application>
  <PresentationFormat>Экран (4:3)</PresentationFormat>
  <Paragraphs>568</Paragraphs>
  <Slides>29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29</vt:i4>
      </vt:variant>
    </vt:vector>
  </HeadingPairs>
  <TitlesOfParts>
    <vt:vector size="32" baseType="lpstr">
      <vt:lpstr>Arial</vt:lpstr>
      <vt:lpstr>Calibri</vt:lpstr>
      <vt:lpstr>Тема Office</vt:lpstr>
      <vt:lpstr>Протоколы Интернета (Сети II)</vt:lpstr>
      <vt:lpstr>Задачи на практике, баллы</vt:lpstr>
      <vt:lpstr>Лекция № 1. Маршрутизация</vt:lpstr>
      <vt:lpstr>Маршрутизация</vt:lpstr>
      <vt:lpstr>Пример таблицы маршрутизации</vt:lpstr>
      <vt:lpstr>Вид таблицы маршрутизации</vt:lpstr>
      <vt:lpstr>Пример маршрутизации без масок</vt:lpstr>
      <vt:lpstr>Маски постоянной длины</vt:lpstr>
      <vt:lpstr>Маски постоянной длины</vt:lpstr>
      <vt:lpstr>Маски переменной длины: разбивка</vt:lpstr>
      <vt:lpstr>Маски постоянной длины: схема</vt:lpstr>
      <vt:lpstr>Маски переменной длины: таблица маршрутизации</vt:lpstr>
      <vt:lpstr>Перекрытие адресных пространств</vt:lpstr>
      <vt:lpstr>Перекрытие адресных пространств</vt:lpstr>
      <vt:lpstr>Перекрытие адресных пространств: разделение блока для клиента</vt:lpstr>
      <vt:lpstr>Перекрытие адресных пространств: итог</vt:lpstr>
      <vt:lpstr>Classless Inter-Domain Routing</vt:lpstr>
      <vt:lpstr>Classless Inter-Domain Routing: пример</vt:lpstr>
      <vt:lpstr>Routing Information Protocol</vt:lpstr>
      <vt:lpstr>Презентация PowerPoint</vt:lpstr>
      <vt:lpstr>Презентация PowerPoint</vt:lpstr>
      <vt:lpstr>Презентация PowerPoint</vt:lpstr>
      <vt:lpstr>Получение RIP-сообщений от соседей и обработка</vt:lpstr>
      <vt:lpstr>Получение RIP-сообщений от соседей и обработка</vt:lpstr>
      <vt:lpstr>Алгоритм Форда-Беллмана</vt:lpstr>
      <vt:lpstr>Презентация PowerPoint</vt:lpstr>
      <vt:lpstr>Презентация PowerPoint</vt:lpstr>
      <vt:lpstr>Презентация PowerPoint</vt:lpstr>
      <vt:lpstr>Рекомендуемая литература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Slava</dc:creator>
  <cp:lastModifiedBy>Солодушкин Святослав Игоревич</cp:lastModifiedBy>
  <cp:revision>196</cp:revision>
  <dcterms:created xsi:type="dcterms:W3CDTF">2013-02-15T07:45:58Z</dcterms:created>
  <dcterms:modified xsi:type="dcterms:W3CDTF">2021-02-14T21:51:54Z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0x01010030D3AA8D6973C9469AE4A5CDFBC1600F</vt:lpwstr>
  </property>
</Properties>
</file>

<file path=docProps/thumbnail.jpeg>
</file>